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oppins Semi-Bold" charset="1" panose="00000700000000000000"/>
      <p:regular r:id="rId33"/>
    </p:embeddedFont>
    <p:embeddedFont>
      <p:font typeface="Poppins Bold" charset="1" panose="00000800000000000000"/>
      <p:regular r:id="rId34"/>
    </p:embeddedFont>
    <p:embeddedFont>
      <p:font typeface="Poppins" charset="1" panose="00000500000000000000"/>
      <p:regular r:id="rId35"/>
    </p:embeddedFont>
    <p:embeddedFont>
      <p:font typeface="Noto Sans" charset="1" panose="020B05020405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84.png" Type="http://schemas.openxmlformats.org/officeDocument/2006/relationships/image"/><Relationship Id="rId6" Target="../media/image8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4.pn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12.png" Type="http://schemas.openxmlformats.org/officeDocument/2006/relationships/image"/><Relationship Id="rId2" Target="../media/image18.png" Type="http://schemas.openxmlformats.org/officeDocument/2006/relationships/image"/><Relationship Id="rId20" Target="../media/image15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2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2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2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2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11" Target="../media/image21.png" Type="http://schemas.openxmlformats.org/officeDocument/2006/relationships/image"/><Relationship Id="rId12" Target="../media/image22.jpeg" Type="http://schemas.openxmlformats.org/officeDocument/2006/relationships/image"/><Relationship Id="rId13" Target="../media/image23.jpe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12.png" Type="http://schemas.openxmlformats.org/officeDocument/2006/relationships/image"/><Relationship Id="rId19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4.pn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12.png" Type="http://schemas.openxmlformats.org/officeDocument/2006/relationships/image"/><Relationship Id="rId2" Target="../media/image18.png" Type="http://schemas.openxmlformats.org/officeDocument/2006/relationships/image"/><Relationship Id="rId20" Target="../media/image15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12.png" Type="http://schemas.openxmlformats.org/officeDocument/2006/relationships/image"/><Relationship Id="rId12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4.pn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12.png" Type="http://schemas.openxmlformats.org/officeDocument/2006/relationships/image"/><Relationship Id="rId2" Target="../media/image18.png" Type="http://schemas.openxmlformats.org/officeDocument/2006/relationships/image"/><Relationship Id="rId20" Target="../media/image15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8.png" Type="http://schemas.openxmlformats.org/officeDocument/2006/relationships/image"/><Relationship Id="rId5" Target="../media/image12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2.png" Type="http://schemas.openxmlformats.org/officeDocument/2006/relationships/image"/><Relationship Id="rId5" Target="../media/image15.pn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99.png" Type="http://schemas.openxmlformats.org/officeDocument/2006/relationships/image"/><Relationship Id="rId9" Target="../media/image10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4.pn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12.png" Type="http://schemas.openxmlformats.org/officeDocument/2006/relationships/image"/><Relationship Id="rId2" Target="../media/image18.png" Type="http://schemas.openxmlformats.org/officeDocument/2006/relationships/image"/><Relationship Id="rId20" Target="../media/image15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03.jpe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2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media/image9.png" Type="http://schemas.openxmlformats.org/officeDocument/2006/relationships/image"/><Relationship Id="rId20" Target="../media/image36.png" Type="http://schemas.openxmlformats.org/officeDocument/2006/relationships/image"/><Relationship Id="rId21" Target="../media/image37.svg" Type="http://schemas.openxmlformats.org/officeDocument/2006/relationships/image"/><Relationship Id="rId22" Target="../media/image38.png" Type="http://schemas.openxmlformats.org/officeDocument/2006/relationships/image"/><Relationship Id="rId23" Target="../media/image39.svg" Type="http://schemas.openxmlformats.org/officeDocument/2006/relationships/image"/><Relationship Id="rId24" Target="../media/image13.png" Type="http://schemas.openxmlformats.org/officeDocument/2006/relationships/image"/><Relationship Id="rId25" Target="../media/image14.svg" Type="http://schemas.openxmlformats.org/officeDocument/2006/relationships/image"/><Relationship Id="rId26" Target="../media/image12.png" Type="http://schemas.openxmlformats.org/officeDocument/2006/relationships/image"/><Relationship Id="rId27" Target="../media/image15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4.pn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12.png" Type="http://schemas.openxmlformats.org/officeDocument/2006/relationships/image"/><Relationship Id="rId2" Target="../media/image18.png" Type="http://schemas.openxmlformats.org/officeDocument/2006/relationships/image"/><Relationship Id="rId20" Target="../media/image15.png" Type="http://schemas.openxmlformats.org/officeDocument/2006/relationships/image"/><Relationship Id="rId21" Target="../media/image45.gif" Type="http://schemas.openxmlformats.org/officeDocument/2006/relationships/image"/><Relationship Id="rId22" Target="../media/image46.png" Type="http://schemas.openxmlformats.org/officeDocument/2006/relationships/image"/><Relationship Id="rId23" Target="../media/image47.svg" Type="http://schemas.openxmlformats.org/officeDocument/2006/relationships/image"/><Relationship Id="rId24" Target="../media/image48.png" Type="http://schemas.openxmlformats.org/officeDocument/2006/relationships/image"/><Relationship Id="rId25" Target="../media/image49.sv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4.png" Type="http://schemas.openxmlformats.org/officeDocument/2006/relationships/image"/><Relationship Id="rId17" Target="../media/image55.svg" Type="http://schemas.openxmlformats.org/officeDocument/2006/relationships/image"/><Relationship Id="rId18" Target="../media/image56.png" Type="http://schemas.openxmlformats.org/officeDocument/2006/relationships/image"/><Relationship Id="rId19" Target="../media/image57.svg" Type="http://schemas.openxmlformats.org/officeDocument/2006/relationships/image"/><Relationship Id="rId2" Target="../media/image1.png" Type="http://schemas.openxmlformats.org/officeDocument/2006/relationships/image"/><Relationship Id="rId20" Target="../media/image58.png" Type="http://schemas.openxmlformats.org/officeDocument/2006/relationships/image"/><Relationship Id="rId21" Target="../media/image59.svg" Type="http://schemas.openxmlformats.org/officeDocument/2006/relationships/image"/><Relationship Id="rId22" Target="../media/image60.png" Type="http://schemas.openxmlformats.org/officeDocument/2006/relationships/image"/><Relationship Id="rId23" Target="../media/image61.svg" Type="http://schemas.openxmlformats.org/officeDocument/2006/relationships/image"/><Relationship Id="rId24" Target="../media/image12.png" Type="http://schemas.openxmlformats.org/officeDocument/2006/relationships/image"/><Relationship Id="rId25" Target="../media/image15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png" Type="http://schemas.openxmlformats.org/officeDocument/2006/relationships/image"/><Relationship Id="rId15" Target="../media/image69.svg" Type="http://schemas.openxmlformats.org/officeDocument/2006/relationships/image"/><Relationship Id="rId16" Target="../media/image70.png" Type="http://schemas.openxmlformats.org/officeDocument/2006/relationships/image"/><Relationship Id="rId17" Target="../media/image71.svg" Type="http://schemas.openxmlformats.org/officeDocument/2006/relationships/image"/><Relationship Id="rId18" Target="../media/image72.png" Type="http://schemas.openxmlformats.org/officeDocument/2006/relationships/image"/><Relationship Id="rId19" Target="../media/image73.svg" Type="http://schemas.openxmlformats.org/officeDocument/2006/relationships/image"/><Relationship Id="rId2" Target="../media/image1.png" Type="http://schemas.openxmlformats.org/officeDocument/2006/relationships/image"/><Relationship Id="rId20" Target="../media/image13.png" Type="http://schemas.openxmlformats.org/officeDocument/2006/relationships/image"/><Relationship Id="rId21" Target="../media/image14.svg" Type="http://schemas.openxmlformats.org/officeDocument/2006/relationships/image"/><Relationship Id="rId22" Target="../media/image12.png" Type="http://schemas.openxmlformats.org/officeDocument/2006/relationships/image"/><Relationship Id="rId23" Target="../media/image15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76.png" Type="http://schemas.openxmlformats.org/officeDocument/2006/relationships/image"/><Relationship Id="rId13" Target="../media/image77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16" Target="../media/image80.png" Type="http://schemas.openxmlformats.org/officeDocument/2006/relationships/image"/><Relationship Id="rId17" Target="../media/image12.png" Type="http://schemas.openxmlformats.org/officeDocument/2006/relationships/image"/><Relationship Id="rId18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4.pn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12.png" Type="http://schemas.openxmlformats.org/officeDocument/2006/relationships/image"/><Relationship Id="rId2" Target="../media/image18.png" Type="http://schemas.openxmlformats.org/officeDocument/2006/relationships/image"/><Relationship Id="rId20" Target="../media/image15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16745">
            <a:off x="12537760" y="540203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16745">
            <a:off x="7616063" y="-23683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6745">
            <a:off x="6177408" y="768153"/>
            <a:ext cx="5461122" cy="1257455"/>
          </a:xfrm>
          <a:custGeom>
            <a:avLst/>
            <a:gdLst/>
            <a:ahLst/>
            <a:cxnLst/>
            <a:rect r="r" b="b" t="t" l="l"/>
            <a:pathLst>
              <a:path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160" r="0" b="-234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16745">
            <a:off x="14528739" y="9831871"/>
            <a:ext cx="5461122" cy="1257455"/>
          </a:xfrm>
          <a:custGeom>
            <a:avLst/>
            <a:gdLst/>
            <a:ahLst/>
            <a:cxnLst/>
            <a:rect r="r" b="b" t="t" l="l"/>
            <a:pathLst>
              <a:path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160" r="0" b="-234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5511" y="448215"/>
            <a:ext cx="9390570" cy="9390570"/>
          </a:xfrm>
          <a:custGeom>
            <a:avLst/>
            <a:gdLst/>
            <a:ahLst/>
            <a:cxnLst/>
            <a:rect r="r" b="b" t="t" l="l"/>
            <a:pathLst>
              <a:path h="9390570" w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19305" y="942008"/>
            <a:ext cx="8402983" cy="8402983"/>
          </a:xfrm>
          <a:custGeom>
            <a:avLst/>
            <a:gdLst/>
            <a:ahLst/>
            <a:cxnLst/>
            <a:rect r="r" b="b" t="t" l="l"/>
            <a:pathLst>
              <a:path h="8402983" w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3718" y="1406421"/>
            <a:ext cx="7474157" cy="7474157"/>
          </a:xfrm>
          <a:custGeom>
            <a:avLst/>
            <a:gdLst/>
            <a:ahLst/>
            <a:cxnLst/>
            <a:rect r="r" b="b" t="t" l="l"/>
            <a:pathLst>
              <a:path h="7474157" w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9905486" y="1828190"/>
            <a:ext cx="6630621" cy="663062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49272" y="1971989"/>
            <a:ext cx="6343048" cy="6343023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910558" y="7621235"/>
            <a:ext cx="1259344" cy="1259344"/>
          </a:xfrm>
          <a:custGeom>
            <a:avLst/>
            <a:gdLst/>
            <a:ahLst/>
            <a:cxnLst/>
            <a:rect r="r" b="b" t="t" l="l"/>
            <a:pathLst>
              <a:path h="1259344" w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8126" y="448215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4" y="0"/>
                </a:lnTo>
                <a:lnTo>
                  <a:pt x="2330134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816745">
            <a:off x="-4773187" y="7344173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648541" y="-1989350"/>
            <a:ext cx="3386231" cy="3386231"/>
          </a:xfrm>
          <a:custGeom>
            <a:avLst/>
            <a:gdLst/>
            <a:ahLst/>
            <a:cxnLst/>
            <a:rect r="r" b="b" t="t" l="l"/>
            <a:pathLst>
              <a:path h="3386231" w="3386231">
                <a:moveTo>
                  <a:pt x="0" y="0"/>
                </a:moveTo>
                <a:lnTo>
                  <a:pt x="3386231" y="0"/>
                </a:lnTo>
                <a:lnTo>
                  <a:pt x="3386231" y="3386231"/>
                </a:lnTo>
                <a:lnTo>
                  <a:pt x="0" y="3386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792720" y="448215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575" t="-120634" r="-15585" b="-11513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34729" y="5688201"/>
            <a:ext cx="4118676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Nhóm: SD-19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039671"/>
            <a:ext cx="7879269" cy="2601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8"/>
              </a:lnSpc>
            </a:pPr>
            <a:r>
              <a:rPr lang="en-US" sz="5849">
                <a:solidFill>
                  <a:srgbClr val="000000"/>
                </a:solidFill>
                <a:latin typeface="Poppins Bold"/>
              </a:rPr>
              <a:t>XÂY DỰNG WEBSITE</a:t>
            </a:r>
          </a:p>
          <a:p>
            <a:pPr algn="l">
              <a:lnSpc>
                <a:spcPts val="6668"/>
              </a:lnSpc>
            </a:pPr>
            <a:r>
              <a:rPr lang="en-US" sz="5849">
                <a:solidFill>
                  <a:srgbClr val="000000"/>
                </a:solidFill>
                <a:latin typeface="Poppins Bold"/>
              </a:rPr>
              <a:t>BÁN ÁO SƠ MI</a:t>
            </a:r>
          </a:p>
          <a:p>
            <a:pPr algn="l">
              <a:lnSpc>
                <a:spcPts val="6668"/>
              </a:lnSpc>
            </a:pPr>
            <a:r>
              <a:rPr lang="en-US" sz="5849">
                <a:solidFill>
                  <a:srgbClr val="000000"/>
                </a:solidFill>
                <a:latin typeface="Poppins Bold"/>
              </a:rPr>
              <a:t>BEE SHIRT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4729" y="6308948"/>
            <a:ext cx="5067726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GVHD: Nguyễn Thúy Hằng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545674" y="9465107"/>
            <a:ext cx="101924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15992" y="9525967"/>
            <a:ext cx="5067726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Hà Nội, 03-05-2024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9570" y="845003"/>
            <a:ext cx="13464698" cy="9004422"/>
          </a:xfrm>
          <a:custGeom>
            <a:avLst/>
            <a:gdLst/>
            <a:ahLst/>
            <a:cxnLst/>
            <a:rect r="r" b="b" t="t" l="l"/>
            <a:pathLst>
              <a:path h="9004422" w="13464698">
                <a:moveTo>
                  <a:pt x="0" y="0"/>
                </a:moveTo>
                <a:lnTo>
                  <a:pt x="13464698" y="0"/>
                </a:lnTo>
                <a:lnTo>
                  <a:pt x="13464698" y="9004422"/>
                </a:lnTo>
                <a:lnTo>
                  <a:pt x="0" y="9004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5994"/>
            <a:ext cx="608222" cy="76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581" spc="-137">
                <a:solidFill>
                  <a:srgbClr val="000000"/>
                </a:solidFill>
                <a:latin typeface="Poppins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61648"/>
            <a:ext cx="2054412" cy="4291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Sơ </a:t>
            </a:r>
          </a:p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đồ </a:t>
            </a:r>
          </a:p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ERD</a:t>
            </a:r>
          </a:p>
          <a:p>
            <a:pPr algn="l" marL="0" indent="0" lvl="0">
              <a:lnSpc>
                <a:spcPts val="841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10564" y="9465107"/>
            <a:ext cx="372143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8865" y="682194"/>
            <a:ext cx="11898151" cy="9112000"/>
          </a:xfrm>
          <a:custGeom>
            <a:avLst/>
            <a:gdLst/>
            <a:ahLst/>
            <a:cxnLst/>
            <a:rect r="r" b="b" t="t" l="l"/>
            <a:pathLst>
              <a:path h="9112000" w="11898151">
                <a:moveTo>
                  <a:pt x="0" y="0"/>
                </a:moveTo>
                <a:lnTo>
                  <a:pt x="11898151" y="0"/>
                </a:lnTo>
                <a:lnTo>
                  <a:pt x="11898151" y="9112000"/>
                </a:lnTo>
                <a:lnTo>
                  <a:pt x="0" y="911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5994"/>
            <a:ext cx="821614" cy="76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581" spc="-137">
                <a:solidFill>
                  <a:srgbClr val="000000"/>
                </a:solidFill>
                <a:latin typeface="Poppins 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61648"/>
            <a:ext cx="2534543" cy="5351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Sơ </a:t>
            </a:r>
          </a:p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đồ Use Case</a:t>
            </a:r>
          </a:p>
          <a:p>
            <a:pPr algn="l" marL="0" indent="0" lvl="0">
              <a:lnSpc>
                <a:spcPts val="841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63281" y="9465107"/>
            <a:ext cx="266709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8456" y="143208"/>
            <a:ext cx="4950619" cy="10287000"/>
          </a:xfrm>
          <a:custGeom>
            <a:avLst/>
            <a:gdLst/>
            <a:ahLst/>
            <a:cxnLst/>
            <a:rect r="r" b="b" t="t" l="l"/>
            <a:pathLst>
              <a:path h="10287000" w="4950619">
                <a:moveTo>
                  <a:pt x="0" y="0"/>
                </a:moveTo>
                <a:lnTo>
                  <a:pt x="4950619" y="0"/>
                </a:lnTo>
                <a:lnTo>
                  <a:pt x="49506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5994"/>
            <a:ext cx="821614" cy="76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581" spc="-137">
                <a:solidFill>
                  <a:srgbClr val="000000"/>
                </a:solidFill>
                <a:latin typeface="Poppins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61648"/>
            <a:ext cx="3525994" cy="431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Sơ </a:t>
            </a:r>
          </a:p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đồ Activity</a:t>
            </a:r>
          </a:p>
          <a:p>
            <a:pPr algn="l" marL="0" indent="0" lvl="0">
              <a:lnSpc>
                <a:spcPts val="841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21082" y="9465107"/>
            <a:ext cx="351107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358948" y="3531851"/>
            <a:ext cx="4900352" cy="3305510"/>
          </a:xfrm>
          <a:custGeom>
            <a:avLst/>
            <a:gdLst/>
            <a:ahLst/>
            <a:cxnLst/>
            <a:rect r="r" b="b" t="t" l="l"/>
            <a:pathLst>
              <a:path h="3305510" w="4900352">
                <a:moveTo>
                  <a:pt x="0" y="0"/>
                </a:moveTo>
                <a:lnTo>
                  <a:pt x="4900352" y="0"/>
                </a:lnTo>
                <a:lnTo>
                  <a:pt x="4900352" y="3305510"/>
                </a:lnTo>
                <a:lnTo>
                  <a:pt x="0" y="3305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76510" y="2148602"/>
            <a:ext cx="3665228" cy="48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3"/>
              </a:lnSpc>
            </a:pPr>
            <a:r>
              <a:rPr lang="en-US" sz="2864">
                <a:solidFill>
                  <a:srgbClr val="000000"/>
                </a:solidFill>
                <a:latin typeface="Poppins"/>
              </a:rPr>
              <a:t>Bán hàng tại quầy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99190" y="332148"/>
            <a:ext cx="4760976" cy="9622704"/>
          </a:xfrm>
          <a:custGeom>
            <a:avLst/>
            <a:gdLst/>
            <a:ahLst/>
            <a:cxnLst/>
            <a:rect r="r" b="b" t="t" l="l"/>
            <a:pathLst>
              <a:path h="9622704" w="4760976">
                <a:moveTo>
                  <a:pt x="0" y="0"/>
                </a:moveTo>
                <a:lnTo>
                  <a:pt x="4760976" y="0"/>
                </a:lnTo>
                <a:lnTo>
                  <a:pt x="4760976" y="9622704"/>
                </a:lnTo>
                <a:lnTo>
                  <a:pt x="0" y="962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84231" y="2278681"/>
            <a:ext cx="5426333" cy="3916826"/>
          </a:xfrm>
          <a:custGeom>
            <a:avLst/>
            <a:gdLst/>
            <a:ahLst/>
            <a:cxnLst/>
            <a:rect r="r" b="b" t="t" l="l"/>
            <a:pathLst>
              <a:path h="3916826" w="5426333">
                <a:moveTo>
                  <a:pt x="0" y="0"/>
                </a:moveTo>
                <a:lnTo>
                  <a:pt x="5426333" y="0"/>
                </a:lnTo>
                <a:lnTo>
                  <a:pt x="5426333" y="3916826"/>
                </a:lnTo>
                <a:lnTo>
                  <a:pt x="0" y="391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05994"/>
            <a:ext cx="821614" cy="76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581" spc="-137">
                <a:solidFill>
                  <a:srgbClr val="000000"/>
                </a:solidFill>
                <a:latin typeface="Poppins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61648"/>
            <a:ext cx="3290838" cy="431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Sơ </a:t>
            </a:r>
          </a:p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đồ Activity</a:t>
            </a:r>
          </a:p>
          <a:p>
            <a:pPr algn="l" marL="0" indent="0" lvl="0">
              <a:lnSpc>
                <a:spcPts val="841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758149" y="6707614"/>
            <a:ext cx="4343070" cy="59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2"/>
              </a:lnSpc>
            </a:pPr>
            <a:r>
              <a:rPr lang="en-US" sz="3393">
                <a:solidFill>
                  <a:srgbClr val="000000"/>
                </a:solidFill>
                <a:latin typeface="Poppins"/>
              </a:rPr>
              <a:t>Bán hàng online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10564" y="9465107"/>
            <a:ext cx="372143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9203" y="527291"/>
            <a:ext cx="12640097" cy="8553132"/>
          </a:xfrm>
          <a:custGeom>
            <a:avLst/>
            <a:gdLst/>
            <a:ahLst/>
            <a:cxnLst/>
            <a:rect r="r" b="b" t="t" l="l"/>
            <a:pathLst>
              <a:path h="8553132" w="12640097">
                <a:moveTo>
                  <a:pt x="0" y="0"/>
                </a:moveTo>
                <a:lnTo>
                  <a:pt x="12640097" y="0"/>
                </a:lnTo>
                <a:lnTo>
                  <a:pt x="12640097" y="8553132"/>
                </a:lnTo>
                <a:lnTo>
                  <a:pt x="0" y="855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72747" y="3902636"/>
            <a:ext cx="1802443" cy="901222"/>
          </a:xfrm>
          <a:custGeom>
            <a:avLst/>
            <a:gdLst/>
            <a:ahLst/>
            <a:cxnLst/>
            <a:rect r="r" b="b" t="t" l="l"/>
            <a:pathLst>
              <a:path h="901222" w="1802443">
                <a:moveTo>
                  <a:pt x="0" y="0"/>
                </a:moveTo>
                <a:lnTo>
                  <a:pt x="1802443" y="0"/>
                </a:lnTo>
                <a:lnTo>
                  <a:pt x="1802443" y="901221"/>
                </a:lnTo>
                <a:lnTo>
                  <a:pt x="0" y="90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05994"/>
            <a:ext cx="821614" cy="76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5"/>
              </a:lnSpc>
            </a:pPr>
            <a:r>
              <a:rPr lang="en-US" sz="4581" spc="-137">
                <a:solidFill>
                  <a:srgbClr val="000000"/>
                </a:solidFill>
                <a:latin typeface="Poppins 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561648"/>
            <a:ext cx="2583911" cy="751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Sơ </a:t>
            </a:r>
          </a:p>
          <a:p>
            <a:pPr algn="l">
              <a:lnSpc>
                <a:spcPts val="8411"/>
              </a:lnSpc>
            </a:pPr>
            <a:r>
              <a:rPr lang="en-US" sz="6470">
                <a:solidFill>
                  <a:srgbClr val="000000"/>
                </a:solidFill>
                <a:latin typeface="Poppins Bold"/>
              </a:rPr>
              <a:t>đồ công nghệ hệ thống</a:t>
            </a:r>
          </a:p>
          <a:p>
            <a:pPr algn="l" marL="0" indent="0" lvl="0">
              <a:lnSpc>
                <a:spcPts val="841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407155" y="9465107"/>
            <a:ext cx="378962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140" y="927448"/>
            <a:ext cx="8553615" cy="8553615"/>
          </a:xfrm>
          <a:custGeom>
            <a:avLst/>
            <a:gdLst/>
            <a:ahLst/>
            <a:cxnLst/>
            <a:rect r="r" b="b" t="t" l="l"/>
            <a:pathLst>
              <a:path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01713">
            <a:off x="369264" y="-1465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901713">
            <a:off x="-1456491" y="7699667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85646">
            <a:off x="5439295" y="1114148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885646">
            <a:off x="-1701861" y="8200655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923" y="1377231"/>
            <a:ext cx="7654049" cy="7654049"/>
          </a:xfrm>
          <a:custGeom>
            <a:avLst/>
            <a:gdLst/>
            <a:ahLst/>
            <a:cxnLst/>
            <a:rect r="r" b="b" t="t" l="l"/>
            <a:pathLst>
              <a:path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3944" y="1800252"/>
            <a:ext cx="6808007" cy="6808007"/>
          </a:xfrm>
          <a:custGeom>
            <a:avLst/>
            <a:gdLst/>
            <a:ahLst/>
            <a:cxnLst/>
            <a:rect r="r" b="b" t="t" l="l"/>
            <a:pathLst>
              <a:path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2651" y="805937"/>
            <a:ext cx="1142588" cy="1142588"/>
          </a:xfrm>
          <a:custGeom>
            <a:avLst/>
            <a:gdLst/>
            <a:ahLst/>
            <a:cxnLst/>
            <a:rect r="r" b="b" t="t" l="l"/>
            <a:pathLst>
              <a:path h="1142588" w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3616" y="7606902"/>
            <a:ext cx="1001357" cy="1001357"/>
          </a:xfrm>
          <a:custGeom>
            <a:avLst/>
            <a:gdLst/>
            <a:ahLst/>
            <a:cxnLst/>
            <a:rect r="r" b="b" t="t" l="l"/>
            <a:pathLst>
              <a:path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6424" y="2032744"/>
            <a:ext cx="6343048" cy="634302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t="0" r="-2504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8055041">
            <a:off x="16066348" y="8650725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4" y="0"/>
                </a:moveTo>
                <a:lnTo>
                  <a:pt x="0" y="0"/>
                </a:lnTo>
                <a:lnTo>
                  <a:pt x="0" y="1510660"/>
                </a:lnTo>
                <a:lnTo>
                  <a:pt x="4802674" y="1510660"/>
                </a:lnTo>
                <a:lnTo>
                  <a:pt x="4802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8019213">
            <a:off x="15251670" y="861419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6" y="0"/>
                </a:moveTo>
                <a:lnTo>
                  <a:pt x="0" y="0"/>
                </a:lnTo>
                <a:lnTo>
                  <a:pt x="0" y="481243"/>
                </a:lnTo>
                <a:lnTo>
                  <a:pt x="4213366" y="481243"/>
                </a:lnTo>
                <a:lnTo>
                  <a:pt x="42133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638053">
            <a:off x="16388462" y="8779715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612415" y="4397280"/>
            <a:ext cx="5117607" cy="7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2"/>
              </a:lnSpc>
            </a:pPr>
            <a:r>
              <a:rPr lang="en-US" sz="4825" spc="-144">
                <a:solidFill>
                  <a:srgbClr val="000000"/>
                </a:solidFill>
                <a:latin typeface="Poppins Bold"/>
              </a:rPr>
              <a:t>Phần 3: Thiết kế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402714" y="9465107"/>
            <a:ext cx="387844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15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031" y="1028700"/>
            <a:ext cx="9670059" cy="8229600"/>
          </a:xfrm>
          <a:custGeom>
            <a:avLst/>
            <a:gdLst/>
            <a:ahLst/>
            <a:cxnLst/>
            <a:rect r="r" b="b" t="t" l="l"/>
            <a:pathLst>
              <a:path h="8229600" w="9670059">
                <a:moveTo>
                  <a:pt x="0" y="0"/>
                </a:moveTo>
                <a:lnTo>
                  <a:pt x="9670060" y="0"/>
                </a:lnTo>
                <a:lnTo>
                  <a:pt x="96700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3924300"/>
            <a:ext cx="4732912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8000" u="none">
                <a:solidFill>
                  <a:srgbClr val="000000"/>
                </a:solidFill>
                <a:latin typeface="Noto Sans"/>
              </a:rPr>
              <a:t>Bán hàng tại quầy</a:t>
            </a:r>
          </a:p>
        </p:txBody>
      </p:sp>
      <p:sp>
        <p:nvSpPr>
          <p:cNvPr name="AutoShape 4" id="4"/>
          <p:cNvSpPr/>
          <p:nvPr/>
        </p:nvSpPr>
        <p:spPr>
          <a:xfrm>
            <a:off x="12693416" y="3035577"/>
            <a:ext cx="447036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06734" y="9465107"/>
            <a:ext cx="379803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16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404" y="644340"/>
            <a:ext cx="9240215" cy="8613960"/>
          </a:xfrm>
          <a:custGeom>
            <a:avLst/>
            <a:gdLst/>
            <a:ahLst/>
            <a:cxnLst/>
            <a:rect r="r" b="b" t="t" l="l"/>
            <a:pathLst>
              <a:path h="8613960" w="9240215">
                <a:moveTo>
                  <a:pt x="0" y="0"/>
                </a:moveTo>
                <a:lnTo>
                  <a:pt x="9240214" y="0"/>
                </a:lnTo>
                <a:lnTo>
                  <a:pt x="9240214" y="8613960"/>
                </a:lnTo>
                <a:lnTo>
                  <a:pt x="0" y="861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3924300"/>
            <a:ext cx="4732912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8000" u="none">
                <a:solidFill>
                  <a:srgbClr val="000000"/>
                </a:solidFill>
                <a:latin typeface="Noto Sans"/>
              </a:rPr>
              <a:t>Bán hàng Online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26801" y="9465107"/>
            <a:ext cx="339669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17</a:t>
            </a:r>
          </a:p>
        </p:txBody>
      </p:sp>
      <p:sp>
        <p:nvSpPr>
          <p:cNvPr name="AutoShape 6" id="6"/>
          <p:cNvSpPr/>
          <p:nvPr/>
        </p:nvSpPr>
        <p:spPr>
          <a:xfrm>
            <a:off x="12693416" y="3035577"/>
            <a:ext cx="447036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4522" y="969308"/>
            <a:ext cx="9482520" cy="8288992"/>
          </a:xfrm>
          <a:custGeom>
            <a:avLst/>
            <a:gdLst/>
            <a:ahLst/>
            <a:cxnLst/>
            <a:rect r="r" b="b" t="t" l="l"/>
            <a:pathLst>
              <a:path h="8288992" w="9482520">
                <a:moveTo>
                  <a:pt x="0" y="0"/>
                </a:moveTo>
                <a:lnTo>
                  <a:pt x="9482519" y="0"/>
                </a:lnTo>
                <a:lnTo>
                  <a:pt x="9482519" y="8288992"/>
                </a:lnTo>
                <a:lnTo>
                  <a:pt x="0" y="828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3924300"/>
            <a:ext cx="4732912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Noto Sans"/>
              </a:rPr>
              <a:t>Quản lý hóa đơn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10564" y="9465107"/>
            <a:ext cx="372143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18</a:t>
            </a:r>
          </a:p>
        </p:txBody>
      </p:sp>
      <p:sp>
        <p:nvSpPr>
          <p:cNvPr name="AutoShape 6" id="6"/>
          <p:cNvSpPr/>
          <p:nvPr/>
        </p:nvSpPr>
        <p:spPr>
          <a:xfrm>
            <a:off x="12693416" y="3035577"/>
            <a:ext cx="447036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9781" y="938649"/>
            <a:ext cx="8797091" cy="8319651"/>
          </a:xfrm>
          <a:custGeom>
            <a:avLst/>
            <a:gdLst/>
            <a:ahLst/>
            <a:cxnLst/>
            <a:rect r="r" b="b" t="t" l="l"/>
            <a:pathLst>
              <a:path h="8319651" w="8797091">
                <a:moveTo>
                  <a:pt x="0" y="0"/>
                </a:moveTo>
                <a:lnTo>
                  <a:pt x="8797091" y="0"/>
                </a:lnTo>
                <a:lnTo>
                  <a:pt x="8797091" y="8319651"/>
                </a:lnTo>
                <a:lnTo>
                  <a:pt x="0" y="831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3924300"/>
            <a:ext cx="4732912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Noto Sans"/>
              </a:rPr>
              <a:t>Quản lý sản phẩm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10564" y="9465107"/>
            <a:ext cx="372143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19</a:t>
            </a:r>
          </a:p>
        </p:txBody>
      </p:sp>
      <p:sp>
        <p:nvSpPr>
          <p:cNvPr name="AutoShape 6" id="6"/>
          <p:cNvSpPr/>
          <p:nvPr/>
        </p:nvSpPr>
        <p:spPr>
          <a:xfrm>
            <a:off x="12693416" y="3035577"/>
            <a:ext cx="447036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906905">
            <a:off x="-2486805" y="-270124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942733">
            <a:off x="-1058091" y="74296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886" y="374679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41475" y="2732340"/>
            <a:ext cx="1994733" cy="1994733"/>
          </a:xfrm>
          <a:custGeom>
            <a:avLst/>
            <a:gdLst/>
            <a:ahLst/>
            <a:cxnLst/>
            <a:rect r="r" b="b" t="t" l="l"/>
            <a:pathLst>
              <a:path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2"/>
                </a:lnTo>
                <a:lnTo>
                  <a:pt x="0" y="1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343855" y="2834720"/>
            <a:ext cx="1789972" cy="17899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7377" r="0" b="-1737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84565" y="2732340"/>
            <a:ext cx="1994733" cy="1994733"/>
          </a:xfrm>
          <a:custGeom>
            <a:avLst/>
            <a:gdLst/>
            <a:ahLst/>
            <a:cxnLst/>
            <a:rect r="r" b="b" t="t" l="l"/>
            <a:pathLst>
              <a:path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2"/>
                </a:lnTo>
                <a:lnTo>
                  <a:pt x="0" y="1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86945" y="2834720"/>
            <a:ext cx="1789972" cy="178997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5764" r="0" b="-4444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244450" y="2732340"/>
            <a:ext cx="1994733" cy="1994733"/>
          </a:xfrm>
          <a:custGeom>
            <a:avLst/>
            <a:gdLst/>
            <a:ahLst/>
            <a:cxnLst/>
            <a:rect r="r" b="b" t="t" l="l"/>
            <a:pathLst>
              <a:path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2"/>
                </a:lnTo>
                <a:lnTo>
                  <a:pt x="0" y="1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346831" y="2834720"/>
            <a:ext cx="1789972" cy="178997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38906" r="0" b="-3890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241475" y="6258000"/>
            <a:ext cx="1994733" cy="1994733"/>
          </a:xfrm>
          <a:custGeom>
            <a:avLst/>
            <a:gdLst/>
            <a:ahLst/>
            <a:cxnLst/>
            <a:rect r="r" b="b" t="t" l="l"/>
            <a:pathLst>
              <a:path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3"/>
                </a:lnTo>
                <a:lnTo>
                  <a:pt x="0" y="1994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343855" y="6360381"/>
            <a:ext cx="1789972" cy="178997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27133" r="0" b="-27133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175746" y="6258000"/>
            <a:ext cx="1994733" cy="1994733"/>
          </a:xfrm>
          <a:custGeom>
            <a:avLst/>
            <a:gdLst/>
            <a:ahLst/>
            <a:cxnLst/>
            <a:rect r="r" b="b" t="t" l="l"/>
            <a:pathLst>
              <a:path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3"/>
                </a:lnTo>
                <a:lnTo>
                  <a:pt x="0" y="1994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278126" y="6360381"/>
            <a:ext cx="1789972" cy="178997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25105" r="0" b="-25105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8244450" y="6258000"/>
            <a:ext cx="1994733" cy="1994733"/>
          </a:xfrm>
          <a:custGeom>
            <a:avLst/>
            <a:gdLst/>
            <a:ahLst/>
            <a:cxnLst/>
            <a:rect r="r" b="b" t="t" l="l"/>
            <a:pathLst>
              <a:path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3"/>
                </a:lnTo>
                <a:lnTo>
                  <a:pt x="0" y="1994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346831" y="6360381"/>
            <a:ext cx="1789972" cy="178997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866464" y="8437700"/>
            <a:ext cx="2744755" cy="94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MA THU THUỶ</a:t>
            </a:r>
          </a:p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PH29502</a:t>
            </a:r>
          </a:p>
          <a:p>
            <a:pPr algn="ctr">
              <a:lnSpc>
                <a:spcPts val="2162"/>
              </a:lnSpc>
            </a:pPr>
            <a:r>
              <a:rPr lang="en-US" sz="1880">
                <a:solidFill>
                  <a:srgbClr val="000000"/>
                </a:solidFill>
                <a:latin typeface="Poppins"/>
              </a:rPr>
              <a:t>Tester - Developer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7720885">
            <a:off x="16155614" y="8761037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4" y="0"/>
                </a:moveTo>
                <a:lnTo>
                  <a:pt x="0" y="0"/>
                </a:lnTo>
                <a:lnTo>
                  <a:pt x="0" y="1510660"/>
                </a:lnTo>
                <a:lnTo>
                  <a:pt x="4802674" y="1510660"/>
                </a:lnTo>
                <a:lnTo>
                  <a:pt x="48026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7685057">
            <a:off x="15292676" y="8834771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6" y="0"/>
                </a:moveTo>
                <a:lnTo>
                  <a:pt x="0" y="0"/>
                </a:lnTo>
                <a:lnTo>
                  <a:pt x="0" y="481243"/>
                </a:lnTo>
                <a:lnTo>
                  <a:pt x="4213366" y="481243"/>
                </a:lnTo>
                <a:lnTo>
                  <a:pt x="42133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0627791">
            <a:off x="16456949" y="9061490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9575" t="-120634" r="-15585" b="-115132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017862" y="1009650"/>
            <a:ext cx="8447910" cy="9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8"/>
              </a:lnSpc>
            </a:pPr>
            <a:r>
              <a:rPr lang="en-US" sz="6264" spc="-187">
                <a:solidFill>
                  <a:srgbClr val="000000"/>
                </a:solidFill>
                <a:latin typeface="Poppins Bold"/>
              </a:rPr>
              <a:t>THÀNH VIÊN NHÓM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18373" y="5038098"/>
            <a:ext cx="2744755" cy="94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VŨ NGUYÊN HẠ</a:t>
            </a:r>
          </a:p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PH29444</a:t>
            </a:r>
          </a:p>
          <a:p>
            <a:pPr algn="ctr">
              <a:lnSpc>
                <a:spcPts val="2162"/>
              </a:lnSpc>
            </a:pPr>
            <a:r>
              <a:rPr lang="en-US" sz="1880">
                <a:solidFill>
                  <a:srgbClr val="000000"/>
                </a:solidFill>
                <a:latin typeface="Poppins"/>
              </a:rPr>
              <a:t>Leader - Developer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38165" y="5006541"/>
            <a:ext cx="3007303" cy="94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PHẠM VĂN HIẾU</a:t>
            </a:r>
          </a:p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PH29564</a:t>
            </a:r>
          </a:p>
          <a:p>
            <a:pPr algn="ctr">
              <a:lnSpc>
                <a:spcPts val="2162"/>
              </a:lnSpc>
            </a:pPr>
            <a:r>
              <a:rPr lang="en-US" sz="1880">
                <a:solidFill>
                  <a:srgbClr val="000000"/>
                </a:solidFill>
                <a:latin typeface="Poppins"/>
              </a:rPr>
              <a:t>Developer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75283" y="5038098"/>
            <a:ext cx="2744755" cy="94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VŨ THẾ LONG</a:t>
            </a:r>
          </a:p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PH</a:t>
            </a:r>
            <a:r>
              <a:rPr lang="en-US" sz="2280">
                <a:solidFill>
                  <a:srgbClr val="000000"/>
                </a:solidFill>
                <a:latin typeface="Poppins Bold"/>
              </a:rPr>
              <a:t>29309</a:t>
            </a:r>
          </a:p>
          <a:p>
            <a:pPr algn="ctr">
              <a:lnSpc>
                <a:spcPts val="2162"/>
              </a:lnSpc>
            </a:pPr>
            <a:r>
              <a:rPr lang="en-US" sz="1880">
                <a:solidFill>
                  <a:srgbClr val="000000"/>
                </a:solidFill>
                <a:latin typeface="Poppins"/>
              </a:rPr>
              <a:t>Tester - Developer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00735" y="8437700"/>
            <a:ext cx="2762393" cy="94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DƯƠNG VIỆT HÙNG</a:t>
            </a:r>
          </a:p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PH29421</a:t>
            </a:r>
          </a:p>
          <a:p>
            <a:pPr algn="ctr">
              <a:lnSpc>
                <a:spcPts val="2162"/>
              </a:lnSpc>
            </a:pPr>
            <a:r>
              <a:rPr lang="en-US" sz="1880">
                <a:solidFill>
                  <a:srgbClr val="000000"/>
                </a:solidFill>
                <a:latin typeface="Poppins"/>
              </a:rPr>
              <a:t>  Developer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69439" y="8437700"/>
            <a:ext cx="2744755" cy="94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PHẠM VĂN BÌNH</a:t>
            </a:r>
          </a:p>
          <a:p>
            <a:pPr algn="ctr">
              <a:lnSpc>
                <a:spcPts val="2622"/>
              </a:lnSpc>
            </a:pPr>
            <a:r>
              <a:rPr lang="en-US" sz="2280">
                <a:solidFill>
                  <a:srgbClr val="000000"/>
                </a:solidFill>
                <a:latin typeface="Poppins Bold"/>
              </a:rPr>
              <a:t>PH29510</a:t>
            </a:r>
          </a:p>
          <a:p>
            <a:pPr algn="ctr">
              <a:lnSpc>
                <a:spcPts val="2162"/>
              </a:lnSpc>
            </a:pPr>
            <a:r>
              <a:rPr lang="en-US" sz="1880">
                <a:solidFill>
                  <a:srgbClr val="000000"/>
                </a:solidFill>
                <a:latin typeface="Poppins"/>
              </a:rPr>
              <a:t>Developer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494712" y="9461030"/>
            <a:ext cx="203848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140" y="927448"/>
            <a:ext cx="8553615" cy="8553615"/>
          </a:xfrm>
          <a:custGeom>
            <a:avLst/>
            <a:gdLst/>
            <a:ahLst/>
            <a:cxnLst/>
            <a:rect r="r" b="b" t="t" l="l"/>
            <a:pathLst>
              <a:path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01713">
            <a:off x="369264" y="-1465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901713">
            <a:off x="-1456491" y="7699667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85646">
            <a:off x="5439295" y="1114148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885646">
            <a:off x="-1701861" y="8200655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923" y="1377231"/>
            <a:ext cx="7654049" cy="7654049"/>
          </a:xfrm>
          <a:custGeom>
            <a:avLst/>
            <a:gdLst/>
            <a:ahLst/>
            <a:cxnLst/>
            <a:rect r="r" b="b" t="t" l="l"/>
            <a:pathLst>
              <a:path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3944" y="1800252"/>
            <a:ext cx="6808007" cy="6808007"/>
          </a:xfrm>
          <a:custGeom>
            <a:avLst/>
            <a:gdLst/>
            <a:ahLst/>
            <a:cxnLst/>
            <a:rect r="r" b="b" t="t" l="l"/>
            <a:pathLst>
              <a:path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2651" y="805937"/>
            <a:ext cx="1142588" cy="1142588"/>
          </a:xfrm>
          <a:custGeom>
            <a:avLst/>
            <a:gdLst/>
            <a:ahLst/>
            <a:cxnLst/>
            <a:rect r="r" b="b" t="t" l="l"/>
            <a:pathLst>
              <a:path h="1142588" w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3616" y="7606902"/>
            <a:ext cx="1001357" cy="1001357"/>
          </a:xfrm>
          <a:custGeom>
            <a:avLst/>
            <a:gdLst/>
            <a:ahLst/>
            <a:cxnLst/>
            <a:rect r="r" b="b" t="t" l="l"/>
            <a:pathLst>
              <a:path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6424" y="2032744"/>
            <a:ext cx="6343048" cy="634302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t="0" r="-2504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8055041">
            <a:off x="16066348" y="8650725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4" y="0"/>
                </a:moveTo>
                <a:lnTo>
                  <a:pt x="0" y="0"/>
                </a:lnTo>
                <a:lnTo>
                  <a:pt x="0" y="1510660"/>
                </a:lnTo>
                <a:lnTo>
                  <a:pt x="4802674" y="1510660"/>
                </a:lnTo>
                <a:lnTo>
                  <a:pt x="4802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8019213">
            <a:off x="15251670" y="861419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6" y="0"/>
                </a:moveTo>
                <a:lnTo>
                  <a:pt x="0" y="0"/>
                </a:lnTo>
                <a:lnTo>
                  <a:pt x="0" y="481243"/>
                </a:lnTo>
                <a:lnTo>
                  <a:pt x="4213366" y="481243"/>
                </a:lnTo>
                <a:lnTo>
                  <a:pt x="42133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638053">
            <a:off x="16388462" y="8779715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612415" y="4397280"/>
            <a:ext cx="5117607" cy="7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2"/>
              </a:lnSpc>
            </a:pPr>
            <a:r>
              <a:rPr lang="en-US" sz="4825" spc="-144">
                <a:solidFill>
                  <a:srgbClr val="000000"/>
                </a:solidFill>
                <a:latin typeface="Poppins Bold"/>
              </a:rPr>
              <a:t>Phần 4: Kiểm thử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283247" y="9471538"/>
            <a:ext cx="626778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20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055041">
            <a:off x="16066348" y="8650725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4" y="0"/>
                </a:moveTo>
                <a:lnTo>
                  <a:pt x="0" y="0"/>
                </a:lnTo>
                <a:lnTo>
                  <a:pt x="0" y="1510660"/>
                </a:lnTo>
                <a:lnTo>
                  <a:pt x="4802674" y="1510660"/>
                </a:lnTo>
                <a:lnTo>
                  <a:pt x="48026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019213">
            <a:off x="15251670" y="861419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6" y="0"/>
                </a:moveTo>
                <a:lnTo>
                  <a:pt x="0" y="0"/>
                </a:lnTo>
                <a:lnTo>
                  <a:pt x="0" y="481243"/>
                </a:lnTo>
                <a:lnTo>
                  <a:pt x="4213366" y="481243"/>
                </a:lnTo>
                <a:lnTo>
                  <a:pt x="42133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8053">
            <a:off x="16388462" y="8779715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8225" y="850200"/>
            <a:ext cx="7023780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Phần 4: Kiểm thử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58353" y="9465107"/>
            <a:ext cx="479131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21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59403" y="1440960"/>
            <a:ext cx="7263329" cy="8466721"/>
          </a:xfrm>
          <a:custGeom>
            <a:avLst/>
            <a:gdLst/>
            <a:ahLst/>
            <a:cxnLst/>
            <a:rect r="r" b="b" t="t" l="l"/>
            <a:pathLst>
              <a:path h="8466721" w="7263329">
                <a:moveTo>
                  <a:pt x="0" y="0"/>
                </a:moveTo>
                <a:lnTo>
                  <a:pt x="7263329" y="0"/>
                </a:lnTo>
                <a:lnTo>
                  <a:pt x="7263329" y="8466721"/>
                </a:lnTo>
                <a:lnTo>
                  <a:pt x="0" y="84667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40188" y="3682627"/>
            <a:ext cx="4880219" cy="146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3876" indent="-256938" lvl="1">
              <a:lnSpc>
                <a:spcPts val="28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Poppins"/>
              </a:rPr>
              <a:t>Tổng số 1997 test case</a:t>
            </a:r>
          </a:p>
          <a:p>
            <a:pPr algn="just" marL="513876" indent="-256938" lvl="1">
              <a:lnSpc>
                <a:spcPts val="28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Poppins"/>
              </a:rPr>
              <a:t>1997 test case pass</a:t>
            </a:r>
          </a:p>
          <a:p>
            <a:pPr algn="just" marL="513876" indent="-256938" lvl="1">
              <a:lnSpc>
                <a:spcPts val="28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Poppins"/>
              </a:rPr>
              <a:t>0 test case fail</a:t>
            </a:r>
          </a:p>
          <a:p>
            <a:pPr algn="just" marL="513876" indent="-256938" lvl="1">
              <a:lnSpc>
                <a:spcPts val="28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Poppins"/>
              </a:rPr>
              <a:t>Mức độ hoàn thành 100%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98151" y="2930616"/>
            <a:ext cx="3829161" cy="53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4"/>
              </a:lnSpc>
            </a:pPr>
            <a:r>
              <a:rPr lang="en-US" sz="3508" spc="-105">
                <a:solidFill>
                  <a:srgbClr val="000000"/>
                </a:solidFill>
                <a:latin typeface="Poppins Bold"/>
              </a:rPr>
              <a:t>Kết quả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140" y="927448"/>
            <a:ext cx="8553615" cy="8553615"/>
          </a:xfrm>
          <a:custGeom>
            <a:avLst/>
            <a:gdLst/>
            <a:ahLst/>
            <a:cxnLst/>
            <a:rect r="r" b="b" t="t" l="l"/>
            <a:pathLst>
              <a:path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01713">
            <a:off x="369264" y="-1465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901713">
            <a:off x="-1456491" y="7699667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85646">
            <a:off x="5439295" y="1114148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885646">
            <a:off x="-1701861" y="8200655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923" y="1377231"/>
            <a:ext cx="7654049" cy="7654049"/>
          </a:xfrm>
          <a:custGeom>
            <a:avLst/>
            <a:gdLst/>
            <a:ahLst/>
            <a:cxnLst/>
            <a:rect r="r" b="b" t="t" l="l"/>
            <a:pathLst>
              <a:path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3944" y="1800252"/>
            <a:ext cx="6808007" cy="6808007"/>
          </a:xfrm>
          <a:custGeom>
            <a:avLst/>
            <a:gdLst/>
            <a:ahLst/>
            <a:cxnLst/>
            <a:rect r="r" b="b" t="t" l="l"/>
            <a:pathLst>
              <a:path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2651" y="805937"/>
            <a:ext cx="1142588" cy="1142588"/>
          </a:xfrm>
          <a:custGeom>
            <a:avLst/>
            <a:gdLst/>
            <a:ahLst/>
            <a:cxnLst/>
            <a:rect r="r" b="b" t="t" l="l"/>
            <a:pathLst>
              <a:path h="1142588" w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3616" y="7606902"/>
            <a:ext cx="1001357" cy="1001357"/>
          </a:xfrm>
          <a:custGeom>
            <a:avLst/>
            <a:gdLst/>
            <a:ahLst/>
            <a:cxnLst/>
            <a:rect r="r" b="b" t="t" l="l"/>
            <a:pathLst>
              <a:path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6424" y="2032744"/>
            <a:ext cx="6343048" cy="634302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t="0" r="-2504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8055041">
            <a:off x="16066348" y="8650725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4" y="0"/>
                </a:moveTo>
                <a:lnTo>
                  <a:pt x="0" y="0"/>
                </a:lnTo>
                <a:lnTo>
                  <a:pt x="0" y="1510660"/>
                </a:lnTo>
                <a:lnTo>
                  <a:pt x="4802674" y="1510660"/>
                </a:lnTo>
                <a:lnTo>
                  <a:pt x="4802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8019213">
            <a:off x="15251670" y="861419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6" y="0"/>
                </a:moveTo>
                <a:lnTo>
                  <a:pt x="0" y="0"/>
                </a:lnTo>
                <a:lnTo>
                  <a:pt x="0" y="481243"/>
                </a:lnTo>
                <a:lnTo>
                  <a:pt x="4213366" y="481243"/>
                </a:lnTo>
                <a:lnTo>
                  <a:pt x="42133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638053">
            <a:off x="16388462" y="8779715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44032" y="1790727"/>
            <a:ext cx="7023780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Phần 5:  Tổng kết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329246" y="9471538"/>
            <a:ext cx="534780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22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0649321" y="3238667"/>
            <a:ext cx="244514" cy="260947"/>
          </a:xfrm>
          <a:prstGeom prst="rect">
            <a:avLst/>
          </a:prstGeom>
          <a:solidFill>
            <a:srgbClr val="021B79"/>
          </a:solidFill>
        </p:spPr>
      </p:sp>
      <p:sp>
        <p:nvSpPr>
          <p:cNvPr name="AutoShape 20" id="20"/>
          <p:cNvSpPr/>
          <p:nvPr/>
        </p:nvSpPr>
        <p:spPr>
          <a:xfrm rot="0">
            <a:off x="10649321" y="4609945"/>
            <a:ext cx="244514" cy="260947"/>
          </a:xfrm>
          <a:prstGeom prst="rect">
            <a:avLst/>
          </a:prstGeom>
          <a:solidFill>
            <a:srgbClr val="021B79"/>
          </a:solidFill>
        </p:spPr>
      </p:sp>
      <p:sp>
        <p:nvSpPr>
          <p:cNvPr name="AutoShape 21" id="21"/>
          <p:cNvSpPr/>
          <p:nvPr/>
        </p:nvSpPr>
        <p:spPr>
          <a:xfrm rot="0">
            <a:off x="10649321" y="5981223"/>
            <a:ext cx="244514" cy="260947"/>
          </a:xfrm>
          <a:prstGeom prst="rect">
            <a:avLst/>
          </a:prstGeom>
          <a:solidFill>
            <a:srgbClr val="021B79">
              <a:alpha val="19608"/>
            </a:srgbClr>
          </a:solidFill>
        </p:spPr>
      </p:sp>
      <p:sp>
        <p:nvSpPr>
          <p:cNvPr name="AutoShape 22" id="22"/>
          <p:cNvSpPr/>
          <p:nvPr/>
        </p:nvSpPr>
        <p:spPr>
          <a:xfrm rot="0">
            <a:off x="10649321" y="7352501"/>
            <a:ext cx="244514" cy="260947"/>
          </a:xfrm>
          <a:prstGeom prst="rect">
            <a:avLst/>
          </a:prstGeom>
          <a:solidFill>
            <a:srgbClr val="021B79">
              <a:alpha val="19608"/>
            </a:srgbClr>
          </a:solidFill>
        </p:spPr>
      </p:sp>
      <p:grpSp>
        <p:nvGrpSpPr>
          <p:cNvPr name="Group 23" id="23"/>
          <p:cNvGrpSpPr/>
          <p:nvPr/>
        </p:nvGrpSpPr>
        <p:grpSpPr>
          <a:xfrm rot="0">
            <a:off x="11403935" y="3092389"/>
            <a:ext cx="4897910" cy="545389"/>
            <a:chOff x="0" y="0"/>
            <a:chExt cx="6530546" cy="72718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786382" cy="793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6"/>
                </a:lnSpc>
              </a:pPr>
              <a:r>
                <a:rPr lang="en-US" sz="3605" spc="-108">
                  <a:solidFill>
                    <a:srgbClr val="000000"/>
                  </a:solidFill>
                  <a:latin typeface="Poppins Bold"/>
                </a:rPr>
                <a:t>01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29380" y="91475"/>
              <a:ext cx="5501167" cy="507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6"/>
                </a:lnSpc>
              </a:pPr>
              <a:r>
                <a:rPr lang="en-US" sz="2281">
                  <a:solidFill>
                    <a:srgbClr val="000000"/>
                  </a:solidFill>
                  <a:latin typeface="Poppins Bold"/>
                </a:rPr>
                <a:t>Thời gian phát triển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403935" y="4463667"/>
            <a:ext cx="4897910" cy="545389"/>
            <a:chOff x="0" y="0"/>
            <a:chExt cx="6530546" cy="72718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66675"/>
              <a:ext cx="786382" cy="793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6"/>
                </a:lnSpc>
              </a:pPr>
              <a:r>
                <a:rPr lang="en-US" sz="3605" spc="-108">
                  <a:solidFill>
                    <a:srgbClr val="000000"/>
                  </a:solidFill>
                  <a:latin typeface="Poppins Bold"/>
                </a:rPr>
                <a:t>02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29380" y="91475"/>
              <a:ext cx="5501167" cy="507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6"/>
                </a:lnSpc>
              </a:pPr>
              <a:r>
                <a:rPr lang="en-US" sz="2281">
                  <a:solidFill>
                    <a:srgbClr val="000000"/>
                  </a:solidFill>
                  <a:latin typeface="Poppins Bold"/>
                </a:rPr>
                <a:t>Mức độ hoàn thành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03935" y="5834944"/>
            <a:ext cx="4897910" cy="545389"/>
            <a:chOff x="0" y="0"/>
            <a:chExt cx="6530546" cy="72718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66675"/>
              <a:ext cx="786382" cy="793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6"/>
                </a:lnSpc>
              </a:pPr>
              <a:r>
                <a:rPr lang="en-US" sz="3605" spc="-108">
                  <a:solidFill>
                    <a:srgbClr val="000000"/>
                  </a:solidFill>
                  <a:latin typeface="Poppins Bold"/>
                </a:rPr>
                <a:t>03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029380" y="91475"/>
              <a:ext cx="5501167" cy="507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6"/>
                </a:lnSpc>
              </a:pPr>
              <a:r>
                <a:rPr lang="en-US" sz="2281">
                  <a:solidFill>
                    <a:srgbClr val="000000"/>
                  </a:solidFill>
                  <a:latin typeface="Poppins Bold"/>
                </a:rPr>
                <a:t>Khó khăn và các giải quyết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403935" y="7206222"/>
            <a:ext cx="4897910" cy="545389"/>
            <a:chOff x="0" y="0"/>
            <a:chExt cx="6530546" cy="727186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66675"/>
              <a:ext cx="786382" cy="793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6"/>
                </a:lnSpc>
              </a:pPr>
              <a:r>
                <a:rPr lang="en-US" sz="3605" spc="-108">
                  <a:solidFill>
                    <a:srgbClr val="000000"/>
                  </a:solidFill>
                  <a:latin typeface="Poppins Bold"/>
                </a:rPr>
                <a:t>04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029380" y="91475"/>
              <a:ext cx="5501167" cy="507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6"/>
                </a:lnSpc>
              </a:pPr>
              <a:r>
                <a:rPr lang="en-US" sz="2281">
                  <a:solidFill>
                    <a:srgbClr val="000000"/>
                  </a:solidFill>
                  <a:latin typeface="Poppins Bold"/>
                </a:rPr>
                <a:t>Dự định tương lai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34070" y="2472682"/>
            <a:ext cx="4213039" cy="4234210"/>
          </a:xfrm>
          <a:custGeom>
            <a:avLst/>
            <a:gdLst/>
            <a:ahLst/>
            <a:cxnLst/>
            <a:rect r="r" b="b" t="t" l="l"/>
            <a:pathLst>
              <a:path h="4234210" w="4213039">
                <a:moveTo>
                  <a:pt x="0" y="0"/>
                </a:moveTo>
                <a:lnTo>
                  <a:pt x="4213040" y="0"/>
                </a:lnTo>
                <a:lnTo>
                  <a:pt x="4213040" y="4234210"/>
                </a:lnTo>
                <a:lnTo>
                  <a:pt x="0" y="4234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56205" y="2472682"/>
            <a:ext cx="4504479" cy="4234210"/>
          </a:xfrm>
          <a:custGeom>
            <a:avLst/>
            <a:gdLst/>
            <a:ahLst/>
            <a:cxnLst/>
            <a:rect r="r" b="b" t="t" l="l"/>
            <a:pathLst>
              <a:path h="4234210" w="4504479">
                <a:moveTo>
                  <a:pt x="0" y="0"/>
                </a:moveTo>
                <a:lnTo>
                  <a:pt x="4504479" y="0"/>
                </a:lnTo>
                <a:lnTo>
                  <a:pt x="4504479" y="4234210"/>
                </a:lnTo>
                <a:lnTo>
                  <a:pt x="0" y="4234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22958"/>
            <a:ext cx="11961343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9"/>
              </a:lnSpc>
            </a:pPr>
            <a:r>
              <a:rPr lang="en-US" sz="3999" spc="-119">
                <a:solidFill>
                  <a:srgbClr val="000000"/>
                </a:solidFill>
                <a:latin typeface="Poppins Bold"/>
              </a:rPr>
              <a:t>Thời gian phát triển và Mức độ hoàn thành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461030"/>
            <a:ext cx="629446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4070" y="7119413"/>
            <a:ext cx="4213039" cy="43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908" spc="-87">
                <a:solidFill>
                  <a:srgbClr val="000000"/>
                </a:solidFill>
                <a:latin typeface="Poppins Bold"/>
              </a:rPr>
              <a:t>Thời gian phát triển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56205" y="7119413"/>
            <a:ext cx="4504479" cy="43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908" spc="-87">
                <a:solidFill>
                  <a:srgbClr val="000000"/>
                </a:solidFill>
                <a:latin typeface="Poppins Bold"/>
              </a:rPr>
              <a:t>Mức độ hoàn thành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6960" y="7746702"/>
            <a:ext cx="4947259" cy="84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908" spc="-87">
                <a:solidFill>
                  <a:srgbClr val="000000"/>
                </a:solidFill>
                <a:latin typeface="Poppins"/>
              </a:rPr>
              <a:t>Từ ngày 03/01/2024 đến ngày 30/04/2024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153" y="7746702"/>
            <a:ext cx="7023780" cy="43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908" spc="-87">
                <a:solidFill>
                  <a:srgbClr val="000000"/>
                </a:solidFill>
                <a:latin typeface="Poppins"/>
              </a:rPr>
              <a:t>100% so với mục tiêu ban đầu đề ra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15048" y="3143688"/>
            <a:ext cx="3715520" cy="4234210"/>
          </a:xfrm>
          <a:custGeom>
            <a:avLst/>
            <a:gdLst/>
            <a:ahLst/>
            <a:cxnLst/>
            <a:rect r="r" b="b" t="t" l="l"/>
            <a:pathLst>
              <a:path h="4234210" w="3715520">
                <a:moveTo>
                  <a:pt x="0" y="0"/>
                </a:moveTo>
                <a:lnTo>
                  <a:pt x="3715519" y="0"/>
                </a:lnTo>
                <a:lnTo>
                  <a:pt x="3715519" y="4234210"/>
                </a:lnTo>
                <a:lnTo>
                  <a:pt x="0" y="4234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2958"/>
            <a:ext cx="7023780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9"/>
              </a:lnSpc>
            </a:pPr>
            <a:r>
              <a:rPr lang="en-US" sz="3999" spc="-119">
                <a:solidFill>
                  <a:srgbClr val="000000"/>
                </a:solidFill>
                <a:latin typeface="Poppins Bold"/>
              </a:rPr>
              <a:t>Khó khăn và cách giải quyết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9167" y="9465107"/>
            <a:ext cx="454938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69490" y="3115113"/>
            <a:ext cx="5698322" cy="48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5"/>
              </a:lnSpc>
            </a:pPr>
            <a:r>
              <a:rPr lang="en-US" sz="3080">
                <a:solidFill>
                  <a:srgbClr val="000000"/>
                </a:solidFill>
                <a:latin typeface="Poppins"/>
              </a:rPr>
              <a:t>Có trách nhiệm với công việc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75" t="-120634" r="-15585" b="-11513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0372" y="3115113"/>
            <a:ext cx="4527642" cy="48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5"/>
              </a:lnSpc>
            </a:pPr>
            <a:r>
              <a:rPr lang="en-US" sz="3080">
                <a:solidFill>
                  <a:srgbClr val="000000"/>
                </a:solidFill>
                <a:latin typeface="Poppins"/>
              </a:rPr>
              <a:t>Thời gian còn hạn chế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372" y="4715127"/>
            <a:ext cx="4145753" cy="48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5"/>
              </a:lnSpc>
            </a:pPr>
            <a:r>
              <a:rPr lang="en-US" sz="3080">
                <a:solidFill>
                  <a:srgbClr val="000000"/>
                </a:solidFill>
                <a:latin typeface="Poppins"/>
              </a:rPr>
              <a:t>Làm việc remote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69490" y="4715127"/>
            <a:ext cx="5136725" cy="48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5"/>
              </a:lnSpc>
            </a:pPr>
            <a:r>
              <a:rPr lang="en-US" sz="3080">
                <a:solidFill>
                  <a:srgbClr val="000000"/>
                </a:solidFill>
                <a:latin typeface="Poppins"/>
              </a:rPr>
              <a:t>Tôn trọng lắng nghe ý kiến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69490" y="6313718"/>
            <a:ext cx="5894290" cy="48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5"/>
              </a:lnSpc>
            </a:pPr>
            <a:r>
              <a:rPr lang="en-US" sz="3080">
                <a:solidFill>
                  <a:srgbClr val="000000"/>
                </a:solidFill>
                <a:latin typeface="Poppins"/>
              </a:rPr>
              <a:t>Phân công công việc hiệu quả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75" t="-120634" r="-15585" b="-11513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69296" y="3454186"/>
            <a:ext cx="3401495" cy="3432701"/>
          </a:xfrm>
          <a:custGeom>
            <a:avLst/>
            <a:gdLst/>
            <a:ahLst/>
            <a:cxnLst/>
            <a:rect r="r" b="b" t="t" l="l"/>
            <a:pathLst>
              <a:path h="3432701" w="3401495">
                <a:moveTo>
                  <a:pt x="0" y="0"/>
                </a:moveTo>
                <a:lnTo>
                  <a:pt x="3401495" y="0"/>
                </a:lnTo>
                <a:lnTo>
                  <a:pt x="3401495" y="3432701"/>
                </a:lnTo>
                <a:lnTo>
                  <a:pt x="0" y="3432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86914" y="3437529"/>
            <a:ext cx="3114173" cy="3411943"/>
          </a:xfrm>
          <a:custGeom>
            <a:avLst/>
            <a:gdLst/>
            <a:ahLst/>
            <a:cxnLst/>
            <a:rect r="r" b="b" t="t" l="l"/>
            <a:pathLst>
              <a:path h="3411943" w="3114173">
                <a:moveTo>
                  <a:pt x="0" y="0"/>
                </a:moveTo>
                <a:lnTo>
                  <a:pt x="3114172" y="0"/>
                </a:lnTo>
                <a:lnTo>
                  <a:pt x="3114172" y="3411942"/>
                </a:lnTo>
                <a:lnTo>
                  <a:pt x="0" y="3411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46024" y="3096687"/>
            <a:ext cx="3479855" cy="3752784"/>
          </a:xfrm>
          <a:custGeom>
            <a:avLst/>
            <a:gdLst/>
            <a:ahLst/>
            <a:cxnLst/>
            <a:rect r="r" b="b" t="t" l="l"/>
            <a:pathLst>
              <a:path h="3752784" w="3479855">
                <a:moveTo>
                  <a:pt x="0" y="0"/>
                </a:moveTo>
                <a:lnTo>
                  <a:pt x="3479855" y="0"/>
                </a:lnTo>
                <a:lnTo>
                  <a:pt x="3479855" y="3752784"/>
                </a:lnTo>
                <a:lnTo>
                  <a:pt x="0" y="3752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22958"/>
            <a:ext cx="7023780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9"/>
              </a:lnSpc>
            </a:pPr>
            <a:r>
              <a:rPr lang="en-US" sz="3999" spc="-119">
                <a:solidFill>
                  <a:srgbClr val="000000"/>
                </a:solidFill>
                <a:latin typeface="Poppins Bold"/>
              </a:rPr>
              <a:t>Dự định tương lai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72262" y="9465107"/>
            <a:ext cx="448747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25527" y="7485794"/>
            <a:ext cx="3842285" cy="4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6"/>
              </a:lnSpc>
            </a:pPr>
            <a:r>
              <a:rPr lang="en-US" sz="2980">
                <a:solidFill>
                  <a:srgbClr val="000000"/>
                </a:solidFill>
                <a:latin typeface="Poppins"/>
              </a:rPr>
              <a:t>Đánh giá sản phẩm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9296" y="7485794"/>
            <a:ext cx="3560892" cy="4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6"/>
              </a:lnSpc>
            </a:pPr>
            <a:r>
              <a:rPr lang="en-US" sz="2980">
                <a:solidFill>
                  <a:srgbClr val="000000"/>
                </a:solidFill>
                <a:latin typeface="Poppins"/>
              </a:rPr>
              <a:t>Đổi trả hàng online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27651" y="7485794"/>
            <a:ext cx="2200413" cy="4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6"/>
              </a:lnSpc>
            </a:pPr>
            <a:r>
              <a:rPr lang="en-US" sz="2980">
                <a:solidFill>
                  <a:srgbClr val="000000"/>
                </a:solidFill>
                <a:latin typeface="Poppins"/>
              </a:rPr>
              <a:t>Quản lý kho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140" y="927448"/>
            <a:ext cx="8553615" cy="8553615"/>
          </a:xfrm>
          <a:custGeom>
            <a:avLst/>
            <a:gdLst/>
            <a:ahLst/>
            <a:cxnLst/>
            <a:rect r="r" b="b" t="t" l="l"/>
            <a:pathLst>
              <a:path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01713">
            <a:off x="369264" y="-1465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901713">
            <a:off x="-1456491" y="7699667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85646">
            <a:off x="5439295" y="1114148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885646">
            <a:off x="-1701861" y="8200655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923" y="1377231"/>
            <a:ext cx="7654049" cy="7654049"/>
          </a:xfrm>
          <a:custGeom>
            <a:avLst/>
            <a:gdLst/>
            <a:ahLst/>
            <a:cxnLst/>
            <a:rect r="r" b="b" t="t" l="l"/>
            <a:pathLst>
              <a:path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3944" y="1800252"/>
            <a:ext cx="6808007" cy="6808007"/>
          </a:xfrm>
          <a:custGeom>
            <a:avLst/>
            <a:gdLst/>
            <a:ahLst/>
            <a:cxnLst/>
            <a:rect r="r" b="b" t="t" l="l"/>
            <a:pathLst>
              <a:path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2651" y="805937"/>
            <a:ext cx="1142588" cy="1142588"/>
          </a:xfrm>
          <a:custGeom>
            <a:avLst/>
            <a:gdLst/>
            <a:ahLst/>
            <a:cxnLst/>
            <a:rect r="r" b="b" t="t" l="l"/>
            <a:pathLst>
              <a:path h="1142588" w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3616" y="7606902"/>
            <a:ext cx="1001357" cy="1001357"/>
          </a:xfrm>
          <a:custGeom>
            <a:avLst/>
            <a:gdLst/>
            <a:ahLst/>
            <a:cxnLst/>
            <a:rect r="r" b="b" t="t" l="l"/>
            <a:pathLst>
              <a:path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6424" y="2032744"/>
            <a:ext cx="6343048" cy="634302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t="0" r="-2504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8055041">
            <a:off x="16066348" y="8650725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4" y="0"/>
                </a:moveTo>
                <a:lnTo>
                  <a:pt x="0" y="0"/>
                </a:lnTo>
                <a:lnTo>
                  <a:pt x="0" y="1510660"/>
                </a:lnTo>
                <a:lnTo>
                  <a:pt x="4802674" y="1510660"/>
                </a:lnTo>
                <a:lnTo>
                  <a:pt x="4802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8019213">
            <a:off x="15251670" y="861419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6" y="0"/>
                </a:moveTo>
                <a:lnTo>
                  <a:pt x="0" y="0"/>
                </a:lnTo>
                <a:lnTo>
                  <a:pt x="0" y="481243"/>
                </a:lnTo>
                <a:lnTo>
                  <a:pt x="4213366" y="481243"/>
                </a:lnTo>
                <a:lnTo>
                  <a:pt x="42133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638053">
            <a:off x="16388462" y="8779715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33740" y="1848855"/>
            <a:ext cx="7324614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Phần 6: Demo Chức Năng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362635" y="9465107"/>
            <a:ext cx="468001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26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32171" y="3186600"/>
            <a:ext cx="7662541" cy="397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7924" indent="-423962" lvl="1">
              <a:lnSpc>
                <a:spcPts val="4437"/>
              </a:lnSpc>
              <a:buAutoNum type="arabicPeriod" startAt="1"/>
            </a:pPr>
            <a:r>
              <a:rPr lang="en-US" sz="3927" spc="-117">
                <a:solidFill>
                  <a:srgbClr val="000000"/>
                </a:solidFill>
                <a:latin typeface="Poppins"/>
              </a:rPr>
              <a:t>Quản lý sản phẩm</a:t>
            </a:r>
          </a:p>
          <a:p>
            <a:pPr algn="ctr" marL="847924" indent="-423962" lvl="1">
              <a:lnSpc>
                <a:spcPts val="4437"/>
              </a:lnSpc>
              <a:buAutoNum type="arabicPeriod" startAt="1"/>
            </a:pPr>
            <a:r>
              <a:rPr lang="en-US" sz="3927" spc="-117">
                <a:solidFill>
                  <a:srgbClr val="000000"/>
                </a:solidFill>
                <a:latin typeface="Poppins"/>
              </a:rPr>
              <a:t>Bán hàng online</a:t>
            </a:r>
          </a:p>
          <a:p>
            <a:pPr algn="ctr" marL="847924" indent="-423962" lvl="1">
              <a:lnSpc>
                <a:spcPts val="4437"/>
              </a:lnSpc>
              <a:buAutoNum type="arabicPeriod" startAt="1"/>
            </a:pPr>
            <a:r>
              <a:rPr lang="en-US" sz="3927" spc="-117">
                <a:solidFill>
                  <a:srgbClr val="000000"/>
                </a:solidFill>
                <a:latin typeface="Poppins"/>
              </a:rPr>
              <a:t>Bán hàng tại quầy</a:t>
            </a:r>
          </a:p>
          <a:p>
            <a:pPr algn="ctr" marL="847924" indent="-423962" lvl="1">
              <a:lnSpc>
                <a:spcPts val="4437"/>
              </a:lnSpc>
              <a:buAutoNum type="arabicPeriod" startAt="1"/>
            </a:pPr>
            <a:r>
              <a:rPr lang="en-US" sz="3927" spc="-117">
                <a:solidFill>
                  <a:srgbClr val="000000"/>
                </a:solidFill>
                <a:latin typeface="Poppins"/>
              </a:rPr>
              <a:t>Quản lý hóa đơn</a:t>
            </a:r>
          </a:p>
          <a:p>
            <a:pPr algn="ctr" marL="847924" indent="-423962" lvl="1">
              <a:lnSpc>
                <a:spcPts val="4437"/>
              </a:lnSpc>
              <a:buAutoNum type="arabicPeriod" startAt="1"/>
            </a:pPr>
            <a:r>
              <a:rPr lang="en-US" sz="3927" spc="-117">
                <a:solidFill>
                  <a:srgbClr val="000000"/>
                </a:solidFill>
                <a:latin typeface="Poppins"/>
              </a:rPr>
              <a:t>Quản lý đợt giảm giá</a:t>
            </a:r>
          </a:p>
          <a:p>
            <a:pPr algn="ctr" marL="847924" indent="-423962" lvl="1">
              <a:lnSpc>
                <a:spcPts val="4437"/>
              </a:lnSpc>
              <a:buAutoNum type="arabicPeriod" startAt="1"/>
            </a:pPr>
            <a:r>
              <a:rPr lang="en-US" sz="3927" spc="-117">
                <a:solidFill>
                  <a:srgbClr val="000000"/>
                </a:solidFill>
                <a:latin typeface="Poppins"/>
              </a:rPr>
              <a:t>Quản lý phiếu giảm giá</a:t>
            </a:r>
          </a:p>
          <a:p>
            <a:pPr algn="ctr" marL="847924" indent="-423962" lvl="1">
              <a:lnSpc>
                <a:spcPts val="4437"/>
              </a:lnSpc>
              <a:buAutoNum type="arabicPeriod" startAt="1"/>
            </a:pPr>
            <a:r>
              <a:rPr lang="en-US" sz="3927" spc="-117">
                <a:solidFill>
                  <a:srgbClr val="000000"/>
                </a:solidFill>
                <a:latin typeface="Poppins"/>
              </a:rPr>
              <a:t>Trả hàng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16745">
            <a:off x="12537760" y="540203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16745">
            <a:off x="7616063" y="-23683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6745">
            <a:off x="6177408" y="768153"/>
            <a:ext cx="5461122" cy="1257455"/>
          </a:xfrm>
          <a:custGeom>
            <a:avLst/>
            <a:gdLst/>
            <a:ahLst/>
            <a:cxnLst/>
            <a:rect r="r" b="b" t="t" l="l"/>
            <a:pathLst>
              <a:path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160" r="0" b="-234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16745">
            <a:off x="14528739" y="9831871"/>
            <a:ext cx="5461122" cy="1257455"/>
          </a:xfrm>
          <a:custGeom>
            <a:avLst/>
            <a:gdLst/>
            <a:ahLst/>
            <a:cxnLst/>
            <a:rect r="r" b="b" t="t" l="l"/>
            <a:pathLst>
              <a:path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160" r="0" b="-234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5511" y="448215"/>
            <a:ext cx="9390570" cy="9390570"/>
          </a:xfrm>
          <a:custGeom>
            <a:avLst/>
            <a:gdLst/>
            <a:ahLst/>
            <a:cxnLst/>
            <a:rect r="r" b="b" t="t" l="l"/>
            <a:pathLst>
              <a:path h="9390570" w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19305" y="942008"/>
            <a:ext cx="8402983" cy="8402983"/>
          </a:xfrm>
          <a:custGeom>
            <a:avLst/>
            <a:gdLst/>
            <a:ahLst/>
            <a:cxnLst/>
            <a:rect r="r" b="b" t="t" l="l"/>
            <a:pathLst>
              <a:path h="8402983" w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3718" y="1406421"/>
            <a:ext cx="7474157" cy="7474157"/>
          </a:xfrm>
          <a:custGeom>
            <a:avLst/>
            <a:gdLst/>
            <a:ahLst/>
            <a:cxnLst/>
            <a:rect r="r" b="b" t="t" l="l"/>
            <a:pathLst>
              <a:path h="7474157" w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05486" y="1828190"/>
            <a:ext cx="6630621" cy="663062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49272" y="1971989"/>
            <a:ext cx="6343048" cy="6343023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38582" t="0" r="-1141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392320" y="277894"/>
            <a:ext cx="1501611" cy="1501611"/>
          </a:xfrm>
          <a:custGeom>
            <a:avLst/>
            <a:gdLst/>
            <a:ahLst/>
            <a:cxnLst/>
            <a:rect r="r" b="b" t="t" l="l"/>
            <a:pathLst>
              <a:path h="1501611" w="1501611">
                <a:moveTo>
                  <a:pt x="0" y="0"/>
                </a:moveTo>
                <a:lnTo>
                  <a:pt x="1501612" y="0"/>
                </a:lnTo>
                <a:lnTo>
                  <a:pt x="1501612" y="1501612"/>
                </a:lnTo>
                <a:lnTo>
                  <a:pt x="0" y="15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10558" y="7621235"/>
            <a:ext cx="1259344" cy="1259344"/>
          </a:xfrm>
          <a:custGeom>
            <a:avLst/>
            <a:gdLst/>
            <a:ahLst/>
            <a:cxnLst/>
            <a:rect r="r" b="b" t="t" l="l"/>
            <a:pathLst>
              <a:path h="1259344" w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984066"/>
            <a:ext cx="7429541" cy="156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6"/>
              </a:lnSpc>
            </a:pPr>
            <a:r>
              <a:rPr lang="en-US" sz="10066">
                <a:solidFill>
                  <a:srgbClr val="000000"/>
                </a:solidFill>
                <a:latin typeface="Poppins 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483512"/>
            <a:ext cx="7429541" cy="61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1"/>
              </a:lnSpc>
            </a:pPr>
            <a:r>
              <a:rPr lang="en-US" sz="4019" spc="1048">
                <a:solidFill>
                  <a:srgbClr val="000000"/>
                </a:solidFill>
                <a:latin typeface="Poppins Semi-Bold"/>
              </a:rPr>
              <a:t>For Listening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369158" y="9465107"/>
            <a:ext cx="413328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27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42268" y="448215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4" y="0"/>
                </a:lnTo>
                <a:lnTo>
                  <a:pt x="2330134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727515" y="448215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0" y="0"/>
                </a:lnTo>
                <a:lnTo>
                  <a:pt x="2123360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99290" y="4566029"/>
            <a:ext cx="2689420" cy="2689420"/>
          </a:xfrm>
          <a:custGeom>
            <a:avLst/>
            <a:gdLst/>
            <a:ahLst/>
            <a:cxnLst/>
            <a:rect r="r" b="b" t="t" l="l"/>
            <a:pathLst>
              <a:path h="2689420" w="2689420">
                <a:moveTo>
                  <a:pt x="0" y="0"/>
                </a:moveTo>
                <a:lnTo>
                  <a:pt x="2689420" y="0"/>
                </a:lnTo>
                <a:lnTo>
                  <a:pt x="2689420" y="2689420"/>
                </a:lnTo>
                <a:lnTo>
                  <a:pt x="0" y="2689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68295" y="2576284"/>
            <a:ext cx="1881225" cy="1881225"/>
          </a:xfrm>
          <a:custGeom>
            <a:avLst/>
            <a:gdLst/>
            <a:ahLst/>
            <a:cxnLst/>
            <a:rect r="r" b="b" t="t" l="l"/>
            <a:pathLst>
              <a:path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68295" y="7363968"/>
            <a:ext cx="1881225" cy="1881225"/>
          </a:xfrm>
          <a:custGeom>
            <a:avLst/>
            <a:gdLst/>
            <a:ahLst/>
            <a:cxnLst/>
            <a:rect r="r" b="b" t="t" l="l"/>
            <a:pathLst>
              <a:path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9472" y="4970126"/>
            <a:ext cx="1881225" cy="1881225"/>
          </a:xfrm>
          <a:custGeom>
            <a:avLst/>
            <a:gdLst/>
            <a:ahLst/>
            <a:cxnLst/>
            <a:rect r="r" b="b" t="t" l="l"/>
            <a:pathLst>
              <a:path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5614" y="2576284"/>
            <a:ext cx="1881225" cy="1881225"/>
          </a:xfrm>
          <a:custGeom>
            <a:avLst/>
            <a:gdLst/>
            <a:ahLst/>
            <a:cxnLst/>
            <a:rect r="r" b="b" t="t" l="l"/>
            <a:pathLst>
              <a:path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75614" y="7363968"/>
            <a:ext cx="1881225" cy="1881225"/>
          </a:xfrm>
          <a:custGeom>
            <a:avLst/>
            <a:gdLst/>
            <a:ahLst/>
            <a:cxnLst/>
            <a:rect r="r" b="b" t="t" l="l"/>
            <a:pathLst>
              <a:path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39365" y="4970126"/>
            <a:ext cx="1881225" cy="1881225"/>
          </a:xfrm>
          <a:custGeom>
            <a:avLst/>
            <a:gdLst/>
            <a:ahLst/>
            <a:cxnLst/>
            <a:rect r="r" b="b" t="t" l="l"/>
            <a:pathLst>
              <a:path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71677" y="4726244"/>
            <a:ext cx="2368990" cy="2368990"/>
          </a:xfrm>
          <a:custGeom>
            <a:avLst/>
            <a:gdLst/>
            <a:ahLst/>
            <a:cxnLst/>
            <a:rect r="r" b="b" t="t" l="l"/>
            <a:pathLst>
              <a:path h="2368990" w="2368990">
                <a:moveTo>
                  <a:pt x="0" y="0"/>
                </a:moveTo>
                <a:lnTo>
                  <a:pt x="2368990" y="0"/>
                </a:lnTo>
                <a:lnTo>
                  <a:pt x="2368990" y="2368990"/>
                </a:lnTo>
                <a:lnTo>
                  <a:pt x="0" y="2368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88878" y="2688353"/>
            <a:ext cx="1657087" cy="1657087"/>
          </a:xfrm>
          <a:custGeom>
            <a:avLst/>
            <a:gdLst/>
            <a:ahLst/>
            <a:cxnLst/>
            <a:rect r="r" b="b" t="t" l="l"/>
            <a:pathLst>
              <a:path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88878" y="7476037"/>
            <a:ext cx="1657087" cy="1657087"/>
          </a:xfrm>
          <a:custGeom>
            <a:avLst/>
            <a:gdLst/>
            <a:ahLst/>
            <a:cxnLst/>
            <a:rect r="r" b="b" t="t" l="l"/>
            <a:pathLst>
              <a:path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90055" y="5082195"/>
            <a:ext cx="1657087" cy="1657087"/>
          </a:xfrm>
          <a:custGeom>
            <a:avLst/>
            <a:gdLst/>
            <a:ahLst/>
            <a:cxnLst/>
            <a:rect r="r" b="b" t="t" l="l"/>
            <a:pathLst>
              <a:path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96197" y="2688353"/>
            <a:ext cx="1657087" cy="1657087"/>
          </a:xfrm>
          <a:custGeom>
            <a:avLst/>
            <a:gdLst/>
            <a:ahLst/>
            <a:cxnLst/>
            <a:rect r="r" b="b" t="t" l="l"/>
            <a:pathLst>
              <a:path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96197" y="7476037"/>
            <a:ext cx="1657087" cy="1657087"/>
          </a:xfrm>
          <a:custGeom>
            <a:avLst/>
            <a:gdLst/>
            <a:ahLst/>
            <a:cxnLst/>
            <a:rect r="r" b="b" t="t" l="l"/>
            <a:pathLst>
              <a:path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59948" y="5082195"/>
            <a:ext cx="1657087" cy="1657087"/>
          </a:xfrm>
          <a:custGeom>
            <a:avLst/>
            <a:gdLst/>
            <a:ahLst/>
            <a:cxnLst/>
            <a:rect r="r" b="b" t="t" l="l"/>
            <a:pathLst>
              <a:path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2906905">
            <a:off x="-2486805" y="-270124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2942733">
            <a:off x="-1058091" y="74296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1886" y="374679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05524" y="7800064"/>
            <a:ext cx="1006768" cy="1006768"/>
          </a:xfrm>
          <a:custGeom>
            <a:avLst/>
            <a:gdLst/>
            <a:ahLst/>
            <a:cxnLst/>
            <a:rect r="r" b="b" t="t" l="l"/>
            <a:pathLst>
              <a:path h="1006768" w="1006768">
                <a:moveTo>
                  <a:pt x="0" y="0"/>
                </a:moveTo>
                <a:lnTo>
                  <a:pt x="1006768" y="0"/>
                </a:lnTo>
                <a:lnTo>
                  <a:pt x="1006768" y="1006768"/>
                </a:lnTo>
                <a:lnTo>
                  <a:pt x="0" y="1006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16337" y="5382550"/>
            <a:ext cx="944309" cy="944309"/>
          </a:xfrm>
          <a:custGeom>
            <a:avLst/>
            <a:gdLst/>
            <a:ahLst/>
            <a:cxnLst/>
            <a:rect r="r" b="b" t="t" l="l"/>
            <a:pathLst>
              <a:path h="944309" w="944309">
                <a:moveTo>
                  <a:pt x="0" y="0"/>
                </a:moveTo>
                <a:lnTo>
                  <a:pt x="944309" y="0"/>
                </a:lnTo>
                <a:lnTo>
                  <a:pt x="944309" y="944309"/>
                </a:lnTo>
                <a:lnTo>
                  <a:pt x="0" y="9443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911183" y="5433382"/>
            <a:ext cx="969253" cy="954714"/>
          </a:xfrm>
          <a:custGeom>
            <a:avLst/>
            <a:gdLst/>
            <a:ahLst/>
            <a:cxnLst/>
            <a:rect r="r" b="b" t="t" l="l"/>
            <a:pathLst>
              <a:path h="954714" w="969253">
                <a:moveTo>
                  <a:pt x="0" y="0"/>
                </a:moveTo>
                <a:lnTo>
                  <a:pt x="969252" y="0"/>
                </a:lnTo>
                <a:lnTo>
                  <a:pt x="969252" y="954714"/>
                </a:lnTo>
                <a:lnTo>
                  <a:pt x="0" y="9547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051185" y="7831026"/>
            <a:ext cx="947111" cy="947111"/>
          </a:xfrm>
          <a:custGeom>
            <a:avLst/>
            <a:gdLst/>
            <a:ahLst/>
            <a:cxnLst/>
            <a:rect r="r" b="b" t="t" l="l"/>
            <a:pathLst>
              <a:path h="947111" w="947111">
                <a:moveTo>
                  <a:pt x="0" y="0"/>
                </a:moveTo>
                <a:lnTo>
                  <a:pt x="947111" y="0"/>
                </a:lnTo>
                <a:lnTo>
                  <a:pt x="947111" y="947110"/>
                </a:lnTo>
                <a:lnTo>
                  <a:pt x="0" y="9471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96444" y="3024501"/>
            <a:ext cx="875233" cy="984790"/>
          </a:xfrm>
          <a:custGeom>
            <a:avLst/>
            <a:gdLst/>
            <a:ahLst/>
            <a:cxnLst/>
            <a:rect r="r" b="b" t="t" l="l"/>
            <a:pathLst>
              <a:path h="984790" w="875233">
                <a:moveTo>
                  <a:pt x="0" y="0"/>
                </a:moveTo>
                <a:lnTo>
                  <a:pt x="875233" y="0"/>
                </a:lnTo>
                <a:lnTo>
                  <a:pt x="875233" y="984791"/>
                </a:lnTo>
                <a:lnTo>
                  <a:pt x="0" y="9847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362562" y="4987026"/>
            <a:ext cx="1562876" cy="1661897"/>
          </a:xfrm>
          <a:custGeom>
            <a:avLst/>
            <a:gdLst/>
            <a:ahLst/>
            <a:cxnLst/>
            <a:rect r="r" b="b" t="t" l="l"/>
            <a:pathLst>
              <a:path h="1661897" w="1562876">
                <a:moveTo>
                  <a:pt x="0" y="0"/>
                </a:moveTo>
                <a:lnTo>
                  <a:pt x="1562876" y="0"/>
                </a:lnTo>
                <a:lnTo>
                  <a:pt x="1562876" y="1661898"/>
                </a:lnTo>
                <a:lnTo>
                  <a:pt x="0" y="16618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059962" y="2944359"/>
            <a:ext cx="1314919" cy="1145075"/>
          </a:xfrm>
          <a:custGeom>
            <a:avLst/>
            <a:gdLst/>
            <a:ahLst/>
            <a:cxnLst/>
            <a:rect r="r" b="b" t="t" l="l"/>
            <a:pathLst>
              <a:path h="1145075" w="1314919">
                <a:moveTo>
                  <a:pt x="0" y="0"/>
                </a:moveTo>
                <a:lnTo>
                  <a:pt x="1314919" y="0"/>
                </a:lnTo>
                <a:lnTo>
                  <a:pt x="1314919" y="1145075"/>
                </a:lnTo>
                <a:lnTo>
                  <a:pt x="0" y="11450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109834" y="1019175"/>
            <a:ext cx="6068331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500" spc="-135">
                <a:solidFill>
                  <a:srgbClr val="000000"/>
                </a:solidFill>
                <a:latin typeface="Poppins Bold"/>
              </a:rPr>
              <a:t>NỘI DUNG CHÍNH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06720" y="2870038"/>
            <a:ext cx="529988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PHẦN 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2592" y="2870038"/>
            <a:ext cx="5349647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PHẦN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30165" y="5389645"/>
            <a:ext cx="2239888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PHẦN 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3334443"/>
            <a:ext cx="5213539" cy="35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70"/>
              </a:lnSpc>
            </a:pPr>
            <a:r>
              <a:rPr lang="en-US" sz="2328">
                <a:solidFill>
                  <a:srgbClr val="000000"/>
                </a:solidFill>
                <a:latin typeface="Poppins Bold"/>
              </a:rPr>
              <a:t>GIỚI THIỆU ĐỀ TÀI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79031" y="7806569"/>
            <a:ext cx="409552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PHẦN 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56308" y="7806569"/>
            <a:ext cx="3585931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PHẦN 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8293923"/>
            <a:ext cx="5213539" cy="35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70"/>
              </a:lnSpc>
            </a:pPr>
            <a:r>
              <a:rPr lang="en-US" sz="2328">
                <a:solidFill>
                  <a:srgbClr val="000000"/>
                </a:solidFill>
                <a:latin typeface="Poppins Bold"/>
              </a:rPr>
              <a:t>THIẾT KẾ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79031" y="8324094"/>
            <a:ext cx="5279322" cy="35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0"/>
              </a:lnSpc>
              <a:spcBef>
                <a:spcPct val="0"/>
              </a:spcBef>
            </a:pPr>
            <a:r>
              <a:rPr lang="en-US" sz="2328">
                <a:solidFill>
                  <a:srgbClr val="000000"/>
                </a:solidFill>
                <a:latin typeface="Poppins Bold"/>
              </a:rPr>
              <a:t>KIỂM THỬ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27287" y="3334443"/>
            <a:ext cx="5279322" cy="35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0"/>
              </a:lnSpc>
              <a:spcBef>
                <a:spcPct val="0"/>
              </a:spcBef>
            </a:pPr>
            <a:r>
              <a:rPr lang="en-US" sz="2328">
                <a:solidFill>
                  <a:srgbClr val="000000"/>
                </a:solidFill>
                <a:latin typeface="Poppins Bold"/>
              </a:rPr>
              <a:t>DEMO SẢN PHẨM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30165" y="5881398"/>
            <a:ext cx="2404107" cy="35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0"/>
              </a:lnSpc>
            </a:pPr>
            <a:r>
              <a:rPr lang="en-US" sz="2328">
                <a:solidFill>
                  <a:srgbClr val="000000"/>
                </a:solidFill>
                <a:latin typeface="Poppins Bold"/>
              </a:rPr>
              <a:t>TỔNG KẾT</a:t>
            </a:r>
          </a:p>
        </p:txBody>
      </p:sp>
      <p:sp>
        <p:nvSpPr>
          <p:cNvPr name="Freeform 37" id="37"/>
          <p:cNvSpPr/>
          <p:nvPr/>
        </p:nvSpPr>
        <p:spPr>
          <a:xfrm flipH="true" flipV="false" rot="8055041">
            <a:off x="16066348" y="8650725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4" y="0"/>
                </a:moveTo>
                <a:lnTo>
                  <a:pt x="0" y="0"/>
                </a:lnTo>
                <a:lnTo>
                  <a:pt x="0" y="1510660"/>
                </a:lnTo>
                <a:lnTo>
                  <a:pt x="4802674" y="1510660"/>
                </a:lnTo>
                <a:lnTo>
                  <a:pt x="48026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8019213">
            <a:off x="15251670" y="861419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6" y="0"/>
                </a:moveTo>
                <a:lnTo>
                  <a:pt x="0" y="0"/>
                </a:lnTo>
                <a:lnTo>
                  <a:pt x="0" y="481243"/>
                </a:lnTo>
                <a:lnTo>
                  <a:pt x="4213366" y="481243"/>
                </a:lnTo>
                <a:lnTo>
                  <a:pt x="421336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10638053">
            <a:off x="16388462" y="8779715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7494712" y="9465107"/>
            <a:ext cx="203848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3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-9575" t="-120634" r="-15585" b="-115132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2959776" y="5364800"/>
            <a:ext cx="2000120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PHẦN 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959776" y="5906243"/>
            <a:ext cx="2000120" cy="35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70"/>
              </a:lnSpc>
              <a:spcBef>
                <a:spcPct val="0"/>
              </a:spcBef>
            </a:pPr>
            <a:r>
              <a:rPr lang="en-US" sz="2328">
                <a:solidFill>
                  <a:srgbClr val="000000"/>
                </a:solidFill>
                <a:latin typeface="Poppins Bold"/>
              </a:rPr>
              <a:t>PHÂN TÍCH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140" y="927448"/>
            <a:ext cx="8553615" cy="8553615"/>
          </a:xfrm>
          <a:custGeom>
            <a:avLst/>
            <a:gdLst/>
            <a:ahLst/>
            <a:cxnLst/>
            <a:rect r="r" b="b" t="t" l="l"/>
            <a:pathLst>
              <a:path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01713">
            <a:off x="369264" y="-1465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901713">
            <a:off x="-1456491" y="7699667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85646">
            <a:off x="5439295" y="1114148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885646">
            <a:off x="-1701861" y="8200655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923" y="1377231"/>
            <a:ext cx="7654049" cy="7654049"/>
          </a:xfrm>
          <a:custGeom>
            <a:avLst/>
            <a:gdLst/>
            <a:ahLst/>
            <a:cxnLst/>
            <a:rect r="r" b="b" t="t" l="l"/>
            <a:pathLst>
              <a:path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3944" y="1800252"/>
            <a:ext cx="6808007" cy="6808007"/>
          </a:xfrm>
          <a:custGeom>
            <a:avLst/>
            <a:gdLst/>
            <a:ahLst/>
            <a:cxnLst/>
            <a:rect r="r" b="b" t="t" l="l"/>
            <a:pathLst>
              <a:path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2651" y="805937"/>
            <a:ext cx="1142588" cy="1142588"/>
          </a:xfrm>
          <a:custGeom>
            <a:avLst/>
            <a:gdLst/>
            <a:ahLst/>
            <a:cxnLst/>
            <a:rect r="r" b="b" t="t" l="l"/>
            <a:pathLst>
              <a:path h="1142588" w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3616" y="7606902"/>
            <a:ext cx="1001357" cy="1001357"/>
          </a:xfrm>
          <a:custGeom>
            <a:avLst/>
            <a:gdLst/>
            <a:ahLst/>
            <a:cxnLst/>
            <a:rect r="r" b="b" t="t" l="l"/>
            <a:pathLst>
              <a:path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6424" y="2032744"/>
            <a:ext cx="6343048" cy="634302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t="0" r="-2504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8055041">
            <a:off x="16066348" y="8650725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4" y="0"/>
                </a:moveTo>
                <a:lnTo>
                  <a:pt x="0" y="0"/>
                </a:lnTo>
                <a:lnTo>
                  <a:pt x="0" y="1510660"/>
                </a:lnTo>
                <a:lnTo>
                  <a:pt x="4802674" y="1510660"/>
                </a:lnTo>
                <a:lnTo>
                  <a:pt x="4802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8019213">
            <a:off x="15251670" y="861419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6" y="0"/>
                </a:moveTo>
                <a:lnTo>
                  <a:pt x="0" y="0"/>
                </a:lnTo>
                <a:lnTo>
                  <a:pt x="0" y="481243"/>
                </a:lnTo>
                <a:lnTo>
                  <a:pt x="4213366" y="481243"/>
                </a:lnTo>
                <a:lnTo>
                  <a:pt x="42133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638053">
            <a:off x="16388462" y="8779715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575" t="-120634" r="-15585" b="-115132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9944032" y="4277331"/>
            <a:ext cx="2682397" cy="2534865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3429294" y="4277331"/>
            <a:ext cx="3538517" cy="2534865"/>
          </a:xfrm>
          <a:custGeom>
            <a:avLst/>
            <a:gdLst/>
            <a:ahLst/>
            <a:cxnLst/>
            <a:rect r="r" b="b" t="t" l="l"/>
            <a:pathLst>
              <a:path h="2534865" w="3538517">
                <a:moveTo>
                  <a:pt x="0" y="0"/>
                </a:moveTo>
                <a:lnTo>
                  <a:pt x="3538517" y="0"/>
                </a:lnTo>
                <a:lnTo>
                  <a:pt x="3538517" y="2534865"/>
                </a:lnTo>
                <a:lnTo>
                  <a:pt x="0" y="2534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401363" y="7164477"/>
            <a:ext cx="2450131" cy="2450131"/>
          </a:xfrm>
          <a:custGeom>
            <a:avLst/>
            <a:gdLst/>
            <a:ahLst/>
            <a:cxnLst/>
            <a:rect r="r" b="b" t="t" l="l"/>
            <a:pathLst>
              <a:path h="2450131" w="2450131">
                <a:moveTo>
                  <a:pt x="0" y="0"/>
                </a:moveTo>
                <a:lnTo>
                  <a:pt x="2450131" y="0"/>
                </a:lnTo>
                <a:lnTo>
                  <a:pt x="2450131" y="2450131"/>
                </a:lnTo>
                <a:lnTo>
                  <a:pt x="0" y="24501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944032" y="1763847"/>
            <a:ext cx="7023780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PHẦN 1: GIỚI THIỆU ĐỀ TÀI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3007060"/>
            <a:ext cx="3323207" cy="41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1.Lý do chọn đề tài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441200" y="9461030"/>
            <a:ext cx="257359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Gradient Solid Capsule Shape"/>
          <p:cNvSpPr/>
          <p:nvPr/>
        </p:nvSpPr>
        <p:spPr>
          <a:xfrm flipH="true" flipV="false" rot="-2906905">
            <a:off x="-2486805" y="-270124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Gradient Solid Capsule Shape"/>
          <p:cNvSpPr/>
          <p:nvPr/>
        </p:nvSpPr>
        <p:spPr>
          <a:xfrm flipH="true" flipV="false" rot="-2942733">
            <a:off x="-1058091" y="74296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4" id="4" descr="Gradient Solid Capsule Shape"/>
          <p:cNvSpPr/>
          <p:nvPr/>
        </p:nvSpPr>
        <p:spPr>
          <a:xfrm flipH="false" flipV="false" rot="7716462">
            <a:off x="15386163" y="9368682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0" y="0"/>
                </a:moveTo>
                <a:lnTo>
                  <a:pt x="4802674" y="0"/>
                </a:lnTo>
                <a:lnTo>
                  <a:pt x="4802674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Gradient Solid Capsule Shape"/>
          <p:cNvSpPr/>
          <p:nvPr/>
        </p:nvSpPr>
        <p:spPr>
          <a:xfrm flipH="false" flipV="false" rot="7716462">
            <a:off x="15094745" y="8618667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0" y="0"/>
                </a:moveTo>
                <a:lnTo>
                  <a:pt x="4213366" y="0"/>
                </a:lnTo>
                <a:lnTo>
                  <a:pt x="4213366" y="481243"/>
                </a:lnTo>
                <a:lnTo>
                  <a:pt x="0" y="48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6" id="6" descr="Circle with gradient"/>
          <p:cNvSpPr/>
          <p:nvPr/>
        </p:nvSpPr>
        <p:spPr>
          <a:xfrm flipH="false" flipV="false" rot="0">
            <a:off x="1351886" y="374679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Circle with gradient"/>
          <p:cNvSpPr/>
          <p:nvPr/>
        </p:nvSpPr>
        <p:spPr>
          <a:xfrm flipH="false" flipV="false" rot="4899716">
            <a:off x="16683134" y="8369612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32772" y="923925"/>
            <a:ext cx="734313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Poppins Bold"/>
              </a:rPr>
              <a:t>2.Mục tiêu của đề tài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4712" y="9465107"/>
            <a:ext cx="203848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580877">
            <a:off x="6191045" y="2788550"/>
            <a:ext cx="5883869" cy="5906016"/>
          </a:xfrm>
          <a:custGeom>
            <a:avLst/>
            <a:gdLst/>
            <a:ahLst/>
            <a:cxnLst/>
            <a:rect r="r" b="b" t="t" l="l"/>
            <a:pathLst>
              <a:path h="5906016" w="5883869">
                <a:moveTo>
                  <a:pt x="0" y="0"/>
                </a:moveTo>
                <a:lnTo>
                  <a:pt x="5883869" y="0"/>
                </a:lnTo>
                <a:lnTo>
                  <a:pt x="5883869" y="5906016"/>
                </a:lnTo>
                <a:lnTo>
                  <a:pt x="0" y="59060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38717" y="3388012"/>
            <a:ext cx="1565047" cy="1565047"/>
          </a:xfrm>
          <a:custGeom>
            <a:avLst/>
            <a:gdLst/>
            <a:ahLst/>
            <a:cxnLst/>
            <a:rect r="r" b="b" t="t" l="l"/>
            <a:pathLst>
              <a:path h="1565047" w="1565047">
                <a:moveTo>
                  <a:pt x="0" y="0"/>
                </a:moveTo>
                <a:lnTo>
                  <a:pt x="1565047" y="0"/>
                </a:lnTo>
                <a:lnTo>
                  <a:pt x="1565047" y="1565047"/>
                </a:lnTo>
                <a:lnTo>
                  <a:pt x="0" y="15650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8717" y="6533699"/>
            <a:ext cx="1565047" cy="1565047"/>
          </a:xfrm>
          <a:custGeom>
            <a:avLst/>
            <a:gdLst/>
            <a:ahLst/>
            <a:cxnLst/>
            <a:rect r="r" b="b" t="t" l="l"/>
            <a:pathLst>
              <a:path h="1565047" w="1565047">
                <a:moveTo>
                  <a:pt x="0" y="0"/>
                </a:moveTo>
                <a:lnTo>
                  <a:pt x="1565047" y="0"/>
                </a:lnTo>
                <a:lnTo>
                  <a:pt x="1565047" y="1565048"/>
                </a:lnTo>
                <a:lnTo>
                  <a:pt x="0" y="15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62195" y="3388012"/>
            <a:ext cx="1565047" cy="1565047"/>
          </a:xfrm>
          <a:custGeom>
            <a:avLst/>
            <a:gdLst/>
            <a:ahLst/>
            <a:cxnLst/>
            <a:rect r="r" b="b" t="t" l="l"/>
            <a:pathLst>
              <a:path h="1565047" w="1565047">
                <a:moveTo>
                  <a:pt x="0" y="0"/>
                </a:moveTo>
                <a:lnTo>
                  <a:pt x="1565047" y="0"/>
                </a:lnTo>
                <a:lnTo>
                  <a:pt x="1565047" y="1565047"/>
                </a:lnTo>
                <a:lnTo>
                  <a:pt x="0" y="15650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62195" y="6533699"/>
            <a:ext cx="1565047" cy="1565047"/>
          </a:xfrm>
          <a:custGeom>
            <a:avLst/>
            <a:gdLst/>
            <a:ahLst/>
            <a:cxnLst/>
            <a:rect r="r" b="b" t="t" l="l"/>
            <a:pathLst>
              <a:path h="1565047" w="1565047">
                <a:moveTo>
                  <a:pt x="0" y="0"/>
                </a:moveTo>
                <a:lnTo>
                  <a:pt x="1565047" y="0"/>
                </a:lnTo>
                <a:lnTo>
                  <a:pt x="1565047" y="1565048"/>
                </a:lnTo>
                <a:lnTo>
                  <a:pt x="0" y="15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39034" y="3481245"/>
            <a:ext cx="1378580" cy="1378580"/>
          </a:xfrm>
          <a:custGeom>
            <a:avLst/>
            <a:gdLst/>
            <a:ahLst/>
            <a:cxnLst/>
            <a:rect r="r" b="b" t="t" l="l"/>
            <a:pathLst>
              <a:path h="1378580" w="1378580">
                <a:moveTo>
                  <a:pt x="0" y="0"/>
                </a:moveTo>
                <a:lnTo>
                  <a:pt x="1378580" y="0"/>
                </a:lnTo>
                <a:lnTo>
                  <a:pt x="1378580" y="1378580"/>
                </a:lnTo>
                <a:lnTo>
                  <a:pt x="0" y="1378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039034" y="6626933"/>
            <a:ext cx="1378580" cy="1378580"/>
          </a:xfrm>
          <a:custGeom>
            <a:avLst/>
            <a:gdLst/>
            <a:ahLst/>
            <a:cxnLst/>
            <a:rect r="r" b="b" t="t" l="l"/>
            <a:pathLst>
              <a:path h="1378580" w="1378580">
                <a:moveTo>
                  <a:pt x="0" y="0"/>
                </a:moveTo>
                <a:lnTo>
                  <a:pt x="1378580" y="0"/>
                </a:lnTo>
                <a:lnTo>
                  <a:pt x="1378580" y="1378580"/>
                </a:lnTo>
                <a:lnTo>
                  <a:pt x="0" y="1378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862511" y="3481245"/>
            <a:ext cx="1378580" cy="1378580"/>
          </a:xfrm>
          <a:custGeom>
            <a:avLst/>
            <a:gdLst/>
            <a:ahLst/>
            <a:cxnLst/>
            <a:rect r="r" b="b" t="t" l="l"/>
            <a:pathLst>
              <a:path h="1378580" w="1378580">
                <a:moveTo>
                  <a:pt x="0" y="0"/>
                </a:moveTo>
                <a:lnTo>
                  <a:pt x="1378580" y="0"/>
                </a:lnTo>
                <a:lnTo>
                  <a:pt x="1378580" y="1378580"/>
                </a:lnTo>
                <a:lnTo>
                  <a:pt x="0" y="1378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62511" y="6626933"/>
            <a:ext cx="1378580" cy="1378580"/>
          </a:xfrm>
          <a:custGeom>
            <a:avLst/>
            <a:gdLst/>
            <a:ahLst/>
            <a:cxnLst/>
            <a:rect r="r" b="b" t="t" l="l"/>
            <a:pathLst>
              <a:path h="1378580" w="1378580">
                <a:moveTo>
                  <a:pt x="0" y="0"/>
                </a:moveTo>
                <a:lnTo>
                  <a:pt x="1378580" y="0"/>
                </a:lnTo>
                <a:lnTo>
                  <a:pt x="1378580" y="1378580"/>
                </a:lnTo>
                <a:lnTo>
                  <a:pt x="0" y="1378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384820" y="3816586"/>
            <a:ext cx="786555" cy="707899"/>
          </a:xfrm>
          <a:custGeom>
            <a:avLst/>
            <a:gdLst/>
            <a:ahLst/>
            <a:cxnLst/>
            <a:rect r="r" b="b" t="t" l="l"/>
            <a:pathLst>
              <a:path h="707899" w="786555">
                <a:moveTo>
                  <a:pt x="0" y="0"/>
                </a:moveTo>
                <a:lnTo>
                  <a:pt x="786555" y="0"/>
                </a:lnTo>
                <a:lnTo>
                  <a:pt x="786555" y="707899"/>
                </a:lnTo>
                <a:lnTo>
                  <a:pt x="0" y="7078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152458" y="3766442"/>
            <a:ext cx="784520" cy="758042"/>
          </a:xfrm>
          <a:custGeom>
            <a:avLst/>
            <a:gdLst/>
            <a:ahLst/>
            <a:cxnLst/>
            <a:rect r="r" b="b" t="t" l="l"/>
            <a:pathLst>
              <a:path h="758042" w="784520">
                <a:moveTo>
                  <a:pt x="0" y="0"/>
                </a:moveTo>
                <a:lnTo>
                  <a:pt x="784520" y="0"/>
                </a:lnTo>
                <a:lnTo>
                  <a:pt x="784520" y="758043"/>
                </a:lnTo>
                <a:lnTo>
                  <a:pt x="0" y="7580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084418" y="6889943"/>
            <a:ext cx="852560" cy="852560"/>
          </a:xfrm>
          <a:custGeom>
            <a:avLst/>
            <a:gdLst/>
            <a:ahLst/>
            <a:cxnLst/>
            <a:rect r="r" b="b" t="t" l="l"/>
            <a:pathLst>
              <a:path h="852560" w="852560">
                <a:moveTo>
                  <a:pt x="0" y="0"/>
                </a:moveTo>
                <a:lnTo>
                  <a:pt x="852560" y="0"/>
                </a:lnTo>
                <a:lnTo>
                  <a:pt x="852560" y="852560"/>
                </a:lnTo>
                <a:lnTo>
                  <a:pt x="0" y="8525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339691" y="6927591"/>
            <a:ext cx="777265" cy="777265"/>
          </a:xfrm>
          <a:custGeom>
            <a:avLst/>
            <a:gdLst/>
            <a:ahLst/>
            <a:cxnLst/>
            <a:rect r="r" b="b" t="t" l="l"/>
            <a:pathLst>
              <a:path h="777265" w="777265">
                <a:moveTo>
                  <a:pt x="0" y="0"/>
                </a:moveTo>
                <a:lnTo>
                  <a:pt x="777265" y="0"/>
                </a:lnTo>
                <a:lnTo>
                  <a:pt x="777265" y="777264"/>
                </a:lnTo>
                <a:lnTo>
                  <a:pt x="0" y="7772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076332" y="4684910"/>
            <a:ext cx="2113296" cy="2113296"/>
          </a:xfrm>
          <a:custGeom>
            <a:avLst/>
            <a:gdLst/>
            <a:ahLst/>
            <a:cxnLst/>
            <a:rect r="r" b="b" t="t" l="l"/>
            <a:pathLst>
              <a:path h="2113296" w="2113296">
                <a:moveTo>
                  <a:pt x="0" y="0"/>
                </a:moveTo>
                <a:lnTo>
                  <a:pt x="2113295" y="0"/>
                </a:lnTo>
                <a:lnTo>
                  <a:pt x="2113295" y="2113296"/>
                </a:lnTo>
                <a:lnTo>
                  <a:pt x="0" y="2113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211790" y="4810804"/>
            <a:ext cx="1861508" cy="1861508"/>
          </a:xfrm>
          <a:custGeom>
            <a:avLst/>
            <a:gdLst/>
            <a:ahLst/>
            <a:cxnLst/>
            <a:rect r="r" b="b" t="t" l="l"/>
            <a:pathLst>
              <a:path h="1861508" w="1861508">
                <a:moveTo>
                  <a:pt x="0" y="0"/>
                </a:moveTo>
                <a:lnTo>
                  <a:pt x="1861508" y="0"/>
                </a:lnTo>
                <a:lnTo>
                  <a:pt x="1861508" y="1861508"/>
                </a:lnTo>
                <a:lnTo>
                  <a:pt x="0" y="1861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371814" y="7030458"/>
            <a:ext cx="4249791" cy="67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274" spc="-68">
                <a:solidFill>
                  <a:srgbClr val="000000"/>
                </a:solidFill>
                <a:latin typeface="Poppins Bold"/>
              </a:rPr>
              <a:t>Tiếp cận và thu hút thêm nhiều khách hàng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71814" y="3471720"/>
            <a:ext cx="3808443" cy="67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0"/>
              </a:lnSpc>
            </a:pPr>
            <a:r>
              <a:rPr lang="en-US" sz="2274" spc="-68">
                <a:solidFill>
                  <a:srgbClr val="000000"/>
                </a:solidFill>
                <a:latin typeface="Poppins Bold"/>
              </a:rPr>
              <a:t>Tạo trải nghiệm mua sắm trực tuyến tuyệt vời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89564" y="6584106"/>
            <a:ext cx="3800671" cy="67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0"/>
              </a:lnSpc>
            </a:pPr>
            <a:r>
              <a:rPr lang="en-US" sz="2274" spc="-68">
                <a:solidFill>
                  <a:srgbClr val="000000"/>
                </a:solidFill>
                <a:latin typeface="Poppins Bold"/>
              </a:rPr>
              <a:t>Thống kê và quản lý sản phẩm trong cửa hàng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89564" y="3468019"/>
            <a:ext cx="4066828" cy="67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0"/>
              </a:lnSpc>
            </a:pPr>
            <a:r>
              <a:rPr lang="en-US" sz="2274" spc="-68">
                <a:solidFill>
                  <a:srgbClr val="000000"/>
                </a:solidFill>
                <a:latin typeface="Poppins Bold"/>
              </a:rPr>
              <a:t>Hỗ trợ thanh toán theo nhiều hình thức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8665011" y="5215059"/>
            <a:ext cx="1052998" cy="1052998"/>
          </a:xfrm>
          <a:custGeom>
            <a:avLst/>
            <a:gdLst/>
            <a:ahLst/>
            <a:cxnLst/>
            <a:rect r="r" b="b" t="t" l="l"/>
            <a:pathLst>
              <a:path h="1052998" w="1052998">
                <a:moveTo>
                  <a:pt x="0" y="0"/>
                </a:moveTo>
                <a:lnTo>
                  <a:pt x="1052998" y="0"/>
                </a:lnTo>
                <a:lnTo>
                  <a:pt x="1052998" y="1052998"/>
                </a:lnTo>
                <a:lnTo>
                  <a:pt x="0" y="1052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906905">
            <a:off x="-2486805" y="-270124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942733">
            <a:off x="-1058091" y="74296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886" y="374679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68361">
            <a:off x="15103340" y="9774582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0" y="0"/>
                </a:moveTo>
                <a:lnTo>
                  <a:pt x="4802674" y="0"/>
                </a:lnTo>
                <a:lnTo>
                  <a:pt x="4802674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68361">
            <a:off x="14923055" y="900828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0" y="0"/>
                </a:moveTo>
                <a:lnTo>
                  <a:pt x="4213366" y="0"/>
                </a:lnTo>
                <a:lnTo>
                  <a:pt x="4213366" y="481243"/>
                </a:lnTo>
                <a:lnTo>
                  <a:pt x="0" y="48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51615">
            <a:off x="16961307" y="8232372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2"/>
                </a:lnTo>
                <a:lnTo>
                  <a:pt x="0" y="654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0137" y="2578555"/>
            <a:ext cx="2761869" cy="2761869"/>
          </a:xfrm>
          <a:custGeom>
            <a:avLst/>
            <a:gdLst/>
            <a:ahLst/>
            <a:cxnLst/>
            <a:rect r="r" b="b" t="t" l="l"/>
            <a:pathLst>
              <a:path h="2761869" w="2761869">
                <a:moveTo>
                  <a:pt x="0" y="0"/>
                </a:moveTo>
                <a:lnTo>
                  <a:pt x="2761869" y="0"/>
                </a:lnTo>
                <a:lnTo>
                  <a:pt x="2761869" y="2761869"/>
                </a:lnTo>
                <a:lnTo>
                  <a:pt x="0" y="2761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78665" y="2920514"/>
            <a:ext cx="2027790" cy="2026062"/>
          </a:xfrm>
          <a:custGeom>
            <a:avLst/>
            <a:gdLst/>
            <a:ahLst/>
            <a:cxnLst/>
            <a:rect r="r" b="b" t="t" l="l"/>
            <a:pathLst>
              <a:path h="2026062" w="2027790">
                <a:moveTo>
                  <a:pt x="0" y="0"/>
                </a:moveTo>
                <a:lnTo>
                  <a:pt x="2027790" y="0"/>
                </a:lnTo>
                <a:lnTo>
                  <a:pt x="2027790" y="2026062"/>
                </a:lnTo>
                <a:lnTo>
                  <a:pt x="0" y="2026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489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12226" y="3326421"/>
            <a:ext cx="2471270" cy="1627949"/>
          </a:xfrm>
          <a:custGeom>
            <a:avLst/>
            <a:gdLst/>
            <a:ahLst/>
            <a:cxnLst/>
            <a:rect r="r" b="b" t="t" l="l"/>
            <a:pathLst>
              <a:path h="1627949" w="2471270">
                <a:moveTo>
                  <a:pt x="0" y="0"/>
                </a:moveTo>
                <a:lnTo>
                  <a:pt x="2471270" y="0"/>
                </a:lnTo>
                <a:lnTo>
                  <a:pt x="2471270" y="1627949"/>
                </a:lnTo>
                <a:lnTo>
                  <a:pt x="0" y="1627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22081" y="2726906"/>
            <a:ext cx="2277350" cy="2211876"/>
          </a:xfrm>
          <a:custGeom>
            <a:avLst/>
            <a:gdLst/>
            <a:ahLst/>
            <a:cxnLst/>
            <a:rect r="r" b="b" t="t" l="l"/>
            <a:pathLst>
              <a:path h="2211876" w="2277350">
                <a:moveTo>
                  <a:pt x="0" y="0"/>
                </a:moveTo>
                <a:lnTo>
                  <a:pt x="2277349" y="0"/>
                </a:lnTo>
                <a:lnTo>
                  <a:pt x="2277349" y="2211876"/>
                </a:lnTo>
                <a:lnTo>
                  <a:pt x="0" y="2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9836" y="6311974"/>
            <a:ext cx="2302471" cy="1968613"/>
          </a:xfrm>
          <a:custGeom>
            <a:avLst/>
            <a:gdLst/>
            <a:ahLst/>
            <a:cxnLst/>
            <a:rect r="r" b="b" t="t" l="l"/>
            <a:pathLst>
              <a:path h="1968613" w="2302471">
                <a:moveTo>
                  <a:pt x="0" y="0"/>
                </a:moveTo>
                <a:lnTo>
                  <a:pt x="2302471" y="0"/>
                </a:lnTo>
                <a:lnTo>
                  <a:pt x="2302471" y="1968613"/>
                </a:lnTo>
                <a:lnTo>
                  <a:pt x="0" y="1968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26242" y="6311974"/>
            <a:ext cx="1715263" cy="1784408"/>
          </a:xfrm>
          <a:custGeom>
            <a:avLst/>
            <a:gdLst/>
            <a:ahLst/>
            <a:cxnLst/>
            <a:rect r="r" b="b" t="t" l="l"/>
            <a:pathLst>
              <a:path h="1784408" w="1715263">
                <a:moveTo>
                  <a:pt x="0" y="0"/>
                </a:moveTo>
                <a:lnTo>
                  <a:pt x="1715263" y="0"/>
                </a:lnTo>
                <a:lnTo>
                  <a:pt x="1715263" y="1784409"/>
                </a:lnTo>
                <a:lnTo>
                  <a:pt x="0" y="17844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61416" y="6311974"/>
            <a:ext cx="1972891" cy="1736144"/>
          </a:xfrm>
          <a:custGeom>
            <a:avLst/>
            <a:gdLst/>
            <a:ahLst/>
            <a:cxnLst/>
            <a:rect r="r" b="b" t="t" l="l"/>
            <a:pathLst>
              <a:path h="1736144" w="1972891">
                <a:moveTo>
                  <a:pt x="0" y="0"/>
                </a:moveTo>
                <a:lnTo>
                  <a:pt x="1972891" y="0"/>
                </a:lnTo>
                <a:lnTo>
                  <a:pt x="1972891" y="1736144"/>
                </a:lnTo>
                <a:lnTo>
                  <a:pt x="0" y="17361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26599" y="6311974"/>
            <a:ext cx="1833131" cy="1849949"/>
          </a:xfrm>
          <a:custGeom>
            <a:avLst/>
            <a:gdLst/>
            <a:ahLst/>
            <a:cxnLst/>
            <a:rect r="r" b="b" t="t" l="l"/>
            <a:pathLst>
              <a:path h="1849949" w="1833131">
                <a:moveTo>
                  <a:pt x="0" y="0"/>
                </a:moveTo>
                <a:lnTo>
                  <a:pt x="1833131" y="0"/>
                </a:lnTo>
                <a:lnTo>
                  <a:pt x="1833131" y="1849949"/>
                </a:lnTo>
                <a:lnTo>
                  <a:pt x="0" y="18499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90137" y="1978806"/>
            <a:ext cx="3763837" cy="41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3.Phạm vi đề tài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72097" y="5124450"/>
            <a:ext cx="1797949" cy="41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Sản phẩm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93585" y="5124450"/>
            <a:ext cx="1797949" cy="41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Hóa đơn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48887" y="5124450"/>
            <a:ext cx="1797949" cy="41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Bán hàng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61781" y="5124450"/>
            <a:ext cx="1797949" cy="41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Đặt hàng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87316" y="8343409"/>
            <a:ext cx="1693159" cy="41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Giảm giá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08588" y="8343409"/>
            <a:ext cx="2082947" cy="41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Khách hàng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33493" y="8343409"/>
            <a:ext cx="1828737" cy="41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Nhân viên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33858" y="8343409"/>
            <a:ext cx="1828737" cy="41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4"/>
              </a:lnSpc>
            </a:pPr>
            <a:r>
              <a:rPr lang="en-US" sz="2616">
                <a:solidFill>
                  <a:srgbClr val="000000"/>
                </a:solidFill>
                <a:latin typeface="Poppins Bold"/>
              </a:rPr>
              <a:t>Trả hàng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494712" y="9465107"/>
            <a:ext cx="203848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6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906905">
            <a:off x="-2486805" y="-270124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942733">
            <a:off x="-1058091" y="74296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886" y="374679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68361">
            <a:off x="15103340" y="9774582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0" y="0"/>
                </a:moveTo>
                <a:lnTo>
                  <a:pt x="4802674" y="0"/>
                </a:lnTo>
                <a:lnTo>
                  <a:pt x="4802674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68361">
            <a:off x="15152617" y="8794924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0" y="0"/>
                </a:moveTo>
                <a:lnTo>
                  <a:pt x="4213366" y="0"/>
                </a:lnTo>
                <a:lnTo>
                  <a:pt x="4213366" y="481243"/>
                </a:lnTo>
                <a:lnTo>
                  <a:pt x="0" y="48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51615">
            <a:off x="16961307" y="8232372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2"/>
                </a:lnTo>
                <a:lnTo>
                  <a:pt x="0" y="654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05908" y="3592898"/>
            <a:ext cx="5438929" cy="1132926"/>
            <a:chOff x="0" y="0"/>
            <a:chExt cx="1254745" cy="2613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745" cy="261363"/>
            </a:xfrm>
            <a:custGeom>
              <a:avLst/>
              <a:gdLst/>
              <a:ahLst/>
              <a:cxnLst/>
              <a:rect r="r" b="b" t="t" l="l"/>
              <a:pathLst>
                <a:path h="261363" w="1254745">
                  <a:moveTo>
                    <a:pt x="49820" y="0"/>
                  </a:moveTo>
                  <a:lnTo>
                    <a:pt x="1204925" y="0"/>
                  </a:lnTo>
                  <a:cubicBezTo>
                    <a:pt x="1232440" y="0"/>
                    <a:pt x="1254745" y="22305"/>
                    <a:pt x="1254745" y="49820"/>
                  </a:cubicBezTo>
                  <a:lnTo>
                    <a:pt x="1254745" y="211543"/>
                  </a:lnTo>
                  <a:cubicBezTo>
                    <a:pt x="1254745" y="239058"/>
                    <a:pt x="1232440" y="261363"/>
                    <a:pt x="1204925" y="261363"/>
                  </a:cubicBezTo>
                  <a:lnTo>
                    <a:pt x="49820" y="261363"/>
                  </a:lnTo>
                  <a:cubicBezTo>
                    <a:pt x="22305" y="261363"/>
                    <a:pt x="0" y="239058"/>
                    <a:pt x="0" y="211543"/>
                  </a:cubicBezTo>
                  <a:lnTo>
                    <a:pt x="0" y="49820"/>
                  </a:lnTo>
                  <a:cubicBezTo>
                    <a:pt x="0" y="22305"/>
                    <a:pt x="22305" y="0"/>
                    <a:pt x="49820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254745" cy="37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FFFFFF"/>
                  </a:solidFill>
                  <a:latin typeface="Poppins"/>
                </a:rPr>
                <a:t>Đối tượng sử dụng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59631" y="3592898"/>
            <a:ext cx="4021839" cy="1132926"/>
            <a:chOff x="0" y="0"/>
            <a:chExt cx="927827" cy="2613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7827" cy="261363"/>
            </a:xfrm>
            <a:custGeom>
              <a:avLst/>
              <a:gdLst/>
              <a:ahLst/>
              <a:cxnLst/>
              <a:rect r="r" b="b" t="t" l="l"/>
              <a:pathLst>
                <a:path h="261363" w="927827">
                  <a:moveTo>
                    <a:pt x="67374" y="0"/>
                  </a:moveTo>
                  <a:lnTo>
                    <a:pt x="860453" y="0"/>
                  </a:lnTo>
                  <a:cubicBezTo>
                    <a:pt x="878322" y="0"/>
                    <a:pt x="895458" y="7098"/>
                    <a:pt x="908094" y="19733"/>
                  </a:cubicBezTo>
                  <a:cubicBezTo>
                    <a:pt x="920729" y="32368"/>
                    <a:pt x="927827" y="49505"/>
                    <a:pt x="927827" y="67374"/>
                  </a:cubicBezTo>
                  <a:lnTo>
                    <a:pt x="927827" y="193989"/>
                  </a:lnTo>
                  <a:cubicBezTo>
                    <a:pt x="927827" y="211858"/>
                    <a:pt x="920729" y="228994"/>
                    <a:pt x="908094" y="241629"/>
                  </a:cubicBezTo>
                  <a:cubicBezTo>
                    <a:pt x="895458" y="254265"/>
                    <a:pt x="878322" y="261363"/>
                    <a:pt x="860453" y="261363"/>
                  </a:cubicBezTo>
                  <a:lnTo>
                    <a:pt x="67374" y="261363"/>
                  </a:lnTo>
                  <a:cubicBezTo>
                    <a:pt x="49505" y="261363"/>
                    <a:pt x="32368" y="254265"/>
                    <a:pt x="19733" y="241629"/>
                  </a:cubicBezTo>
                  <a:cubicBezTo>
                    <a:pt x="7098" y="228994"/>
                    <a:pt x="0" y="211858"/>
                    <a:pt x="0" y="193989"/>
                  </a:cubicBezTo>
                  <a:lnTo>
                    <a:pt x="0" y="67374"/>
                  </a:lnTo>
                  <a:cubicBezTo>
                    <a:pt x="0" y="49505"/>
                    <a:pt x="7098" y="32368"/>
                    <a:pt x="19733" y="19733"/>
                  </a:cubicBezTo>
                  <a:cubicBezTo>
                    <a:pt x="32368" y="7098"/>
                    <a:pt x="49505" y="0"/>
                    <a:pt x="67374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927827" cy="37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FFFFFF"/>
                  </a:solidFill>
                  <a:latin typeface="Poppins"/>
                </a:rPr>
                <a:t>Các thực thể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070608" y="7693335"/>
            <a:ext cx="3207498" cy="1837021"/>
          </a:xfrm>
          <a:custGeom>
            <a:avLst/>
            <a:gdLst/>
            <a:ahLst/>
            <a:cxnLst/>
            <a:rect r="r" b="b" t="t" l="l"/>
            <a:pathLst>
              <a:path h="1837021" w="3207498">
                <a:moveTo>
                  <a:pt x="0" y="0"/>
                </a:moveTo>
                <a:lnTo>
                  <a:pt x="3207498" y="0"/>
                </a:lnTo>
                <a:lnTo>
                  <a:pt x="3207498" y="1837021"/>
                </a:lnTo>
                <a:lnTo>
                  <a:pt x="0" y="1837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8592" y="1851962"/>
            <a:ext cx="2649716" cy="1136516"/>
          </a:xfrm>
          <a:custGeom>
            <a:avLst/>
            <a:gdLst/>
            <a:ahLst/>
            <a:cxnLst/>
            <a:rect r="r" b="b" t="t" l="l"/>
            <a:pathLst>
              <a:path h="1136516" w="2649716">
                <a:moveTo>
                  <a:pt x="0" y="0"/>
                </a:moveTo>
                <a:lnTo>
                  <a:pt x="2649715" y="0"/>
                </a:lnTo>
                <a:lnTo>
                  <a:pt x="2649715" y="1136515"/>
                </a:lnTo>
                <a:lnTo>
                  <a:pt x="0" y="1136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53596" r="0" b="-7954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14969" y="1964089"/>
            <a:ext cx="3801849" cy="912261"/>
          </a:xfrm>
          <a:custGeom>
            <a:avLst/>
            <a:gdLst/>
            <a:ahLst/>
            <a:cxnLst/>
            <a:rect r="r" b="b" t="t" l="l"/>
            <a:pathLst>
              <a:path h="912261" w="3801849">
                <a:moveTo>
                  <a:pt x="0" y="0"/>
                </a:moveTo>
                <a:lnTo>
                  <a:pt x="3801849" y="0"/>
                </a:lnTo>
                <a:lnTo>
                  <a:pt x="3801849" y="912261"/>
                </a:lnTo>
                <a:lnTo>
                  <a:pt x="0" y="9122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284098" y="1964089"/>
            <a:ext cx="825955" cy="880378"/>
          </a:xfrm>
          <a:custGeom>
            <a:avLst/>
            <a:gdLst/>
            <a:ahLst/>
            <a:cxnLst/>
            <a:rect r="r" b="b" t="t" l="l"/>
            <a:pathLst>
              <a:path h="880378" w="825955">
                <a:moveTo>
                  <a:pt x="0" y="0"/>
                </a:moveTo>
                <a:lnTo>
                  <a:pt x="825955" y="0"/>
                </a:lnTo>
                <a:lnTo>
                  <a:pt x="825955" y="880378"/>
                </a:lnTo>
                <a:lnTo>
                  <a:pt x="0" y="8803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15003" y="983590"/>
            <a:ext cx="2650890" cy="2650890"/>
          </a:xfrm>
          <a:custGeom>
            <a:avLst/>
            <a:gdLst/>
            <a:ahLst/>
            <a:cxnLst/>
            <a:rect r="r" b="b" t="t" l="l"/>
            <a:pathLst>
              <a:path h="2650890" w="2650890">
                <a:moveTo>
                  <a:pt x="0" y="0"/>
                </a:moveTo>
                <a:lnTo>
                  <a:pt x="2650889" y="0"/>
                </a:lnTo>
                <a:lnTo>
                  <a:pt x="2650889" y="2650890"/>
                </a:lnTo>
                <a:lnTo>
                  <a:pt x="0" y="265089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190973" y="673114"/>
            <a:ext cx="6186251" cy="66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7"/>
              </a:lnSpc>
            </a:pPr>
            <a:r>
              <a:rPr lang="en-US" sz="4199">
                <a:solidFill>
                  <a:srgbClr val="000000"/>
                </a:solidFill>
                <a:latin typeface="Poppins Bold"/>
              </a:rPr>
              <a:t>4. Khảo sát và kết luận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71310" y="648723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900147" y="5165400"/>
            <a:ext cx="3548420" cy="192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"/>
              </a:rPr>
              <a:t>Khách hàng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"/>
              </a:rPr>
              <a:t>Nhân viên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"/>
              </a:rPr>
              <a:t>Quản lý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19350" y="5038725"/>
            <a:ext cx="4121230" cy="384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"/>
              </a:rPr>
              <a:t>Hóa đơn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"/>
              </a:rPr>
              <a:t>Sản phẩm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"/>
              </a:rPr>
              <a:t>Nhân viên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"/>
              </a:rPr>
              <a:t>Phiếu giảm giá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"/>
              </a:rPr>
              <a:t>Đợt giảm giá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Poppins"/>
              </a:rPr>
              <a:t>Khách hàng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494712" y="9465107"/>
            <a:ext cx="203848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7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906905">
            <a:off x="-2486805" y="-270124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942733">
            <a:off x="-1058091" y="74296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886" y="374679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68361">
            <a:off x="15103340" y="9774582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0" y="0"/>
                </a:moveTo>
                <a:lnTo>
                  <a:pt x="4802674" y="0"/>
                </a:lnTo>
                <a:lnTo>
                  <a:pt x="4802674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68361">
            <a:off x="15152617" y="8794924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0" y="0"/>
                </a:moveTo>
                <a:lnTo>
                  <a:pt x="4213366" y="0"/>
                </a:lnTo>
                <a:lnTo>
                  <a:pt x="4213366" y="481243"/>
                </a:lnTo>
                <a:lnTo>
                  <a:pt x="0" y="48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51615">
            <a:off x="16961307" y="8232372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2"/>
                </a:lnTo>
                <a:lnTo>
                  <a:pt x="0" y="654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568586" y="2284581"/>
          <a:ext cx="11544632" cy="7839431"/>
        </p:xfrm>
        <a:graphic>
          <a:graphicData uri="http://schemas.openxmlformats.org/drawingml/2006/table">
            <a:tbl>
              <a:tblPr/>
              <a:tblGrid>
                <a:gridCol w="1439916"/>
                <a:gridCol w="4927791"/>
                <a:gridCol w="5176925"/>
              </a:tblGrid>
              <a:tr h="1119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 Bold"/>
                        </a:rPr>
                        <a:t>STT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1B7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 Bold"/>
                        </a:rPr>
                        <a:t>Họ tên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1B7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 Bold"/>
                        </a:rPr>
                        <a:t>Chức vụ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1B79"/>
                    </a:solidFill>
                  </a:tcPr>
                </a:tc>
              </a:tr>
              <a:tr h="11200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Vũ Nguyên Hạ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Leader, 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9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Vũ Thế Long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Developer, Tester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00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Dương Việt Hùng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9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Ma Thu Thủy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Developer, Tester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9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Phạm Văn Bình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9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Phạm Văn Hiếu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6291113" y="638023"/>
            <a:ext cx="5705775" cy="66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7"/>
              </a:lnSpc>
            </a:pPr>
            <a:r>
              <a:rPr lang="en-US" sz="4199">
                <a:solidFill>
                  <a:srgbClr val="000000"/>
                </a:solidFill>
                <a:latin typeface="Poppins Bold"/>
              </a:rPr>
              <a:t>5. Khởi tạo kế hoạch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04677" y="9461030"/>
            <a:ext cx="193883" cy="4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91113" y="1519875"/>
            <a:ext cx="5279301" cy="51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3234">
                <a:solidFill>
                  <a:srgbClr val="000000"/>
                </a:solidFill>
                <a:latin typeface="Poppins Bold"/>
              </a:rPr>
              <a:t>03/01/2024 - 30/04/2024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140" y="927448"/>
            <a:ext cx="8553615" cy="8553615"/>
          </a:xfrm>
          <a:custGeom>
            <a:avLst/>
            <a:gdLst/>
            <a:ahLst/>
            <a:cxnLst/>
            <a:rect r="r" b="b" t="t" l="l"/>
            <a:pathLst>
              <a:path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01713">
            <a:off x="369264" y="-1465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901713">
            <a:off x="-1456491" y="7699667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85646">
            <a:off x="5439295" y="1114148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885646">
            <a:off x="-1701861" y="8200655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923" y="1377231"/>
            <a:ext cx="7654049" cy="7654049"/>
          </a:xfrm>
          <a:custGeom>
            <a:avLst/>
            <a:gdLst/>
            <a:ahLst/>
            <a:cxnLst/>
            <a:rect r="r" b="b" t="t" l="l"/>
            <a:pathLst>
              <a:path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3944" y="1800252"/>
            <a:ext cx="6808007" cy="6808007"/>
          </a:xfrm>
          <a:custGeom>
            <a:avLst/>
            <a:gdLst/>
            <a:ahLst/>
            <a:cxnLst/>
            <a:rect r="r" b="b" t="t" l="l"/>
            <a:pathLst>
              <a:path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2651" y="805937"/>
            <a:ext cx="1142588" cy="1142588"/>
          </a:xfrm>
          <a:custGeom>
            <a:avLst/>
            <a:gdLst/>
            <a:ahLst/>
            <a:cxnLst/>
            <a:rect r="r" b="b" t="t" l="l"/>
            <a:pathLst>
              <a:path h="1142588" w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3616" y="7606902"/>
            <a:ext cx="1001357" cy="1001357"/>
          </a:xfrm>
          <a:custGeom>
            <a:avLst/>
            <a:gdLst/>
            <a:ahLst/>
            <a:cxnLst/>
            <a:rect r="r" b="b" t="t" l="l"/>
            <a:pathLst>
              <a:path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6424" y="2032744"/>
            <a:ext cx="6343048" cy="634302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046" t="0" r="-2504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8055041">
            <a:off x="16066348" y="8650725"/>
            <a:ext cx="4802674" cy="1510659"/>
          </a:xfrm>
          <a:custGeom>
            <a:avLst/>
            <a:gdLst/>
            <a:ahLst/>
            <a:cxnLst/>
            <a:rect r="r" b="b" t="t" l="l"/>
            <a:pathLst>
              <a:path h="1510659" w="4802674">
                <a:moveTo>
                  <a:pt x="4802674" y="0"/>
                </a:moveTo>
                <a:lnTo>
                  <a:pt x="0" y="0"/>
                </a:lnTo>
                <a:lnTo>
                  <a:pt x="0" y="1510660"/>
                </a:lnTo>
                <a:lnTo>
                  <a:pt x="4802674" y="1510660"/>
                </a:lnTo>
                <a:lnTo>
                  <a:pt x="4802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8019213">
            <a:off x="15251670" y="8614198"/>
            <a:ext cx="4213366" cy="481243"/>
          </a:xfrm>
          <a:custGeom>
            <a:avLst/>
            <a:gdLst/>
            <a:ahLst/>
            <a:cxnLst/>
            <a:rect r="r" b="b" t="t" l="l"/>
            <a:pathLst>
              <a:path h="481243" w="4213366">
                <a:moveTo>
                  <a:pt x="4213366" y="0"/>
                </a:moveTo>
                <a:lnTo>
                  <a:pt x="0" y="0"/>
                </a:lnTo>
                <a:lnTo>
                  <a:pt x="0" y="481243"/>
                </a:lnTo>
                <a:lnTo>
                  <a:pt x="4213366" y="481243"/>
                </a:lnTo>
                <a:lnTo>
                  <a:pt x="42133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0318" r="0" b="-9507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638053">
            <a:off x="16388462" y="8779715"/>
            <a:ext cx="654021" cy="654021"/>
          </a:xfrm>
          <a:custGeom>
            <a:avLst/>
            <a:gdLst/>
            <a:ahLst/>
            <a:cxnLst/>
            <a:rect r="r" b="b" t="t" l="l"/>
            <a:pathLst>
              <a:path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44032" y="1790727"/>
            <a:ext cx="7023780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Phần 2: Phân tích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163780" y="9258300"/>
            <a:ext cx="865712" cy="865712"/>
          </a:xfrm>
          <a:custGeom>
            <a:avLst/>
            <a:gdLst/>
            <a:ahLst/>
            <a:cxnLst/>
            <a:rect r="r" b="b" t="t" l="l"/>
            <a:pathLst>
              <a:path h="865712" w="865712">
                <a:moveTo>
                  <a:pt x="0" y="0"/>
                </a:moveTo>
                <a:lnTo>
                  <a:pt x="865712" y="0"/>
                </a:lnTo>
                <a:lnTo>
                  <a:pt x="865712" y="865712"/>
                </a:lnTo>
                <a:lnTo>
                  <a:pt x="0" y="865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494712" y="9465107"/>
            <a:ext cx="203848" cy="44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Semi-Bold"/>
              </a:rPr>
              <a:t>9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0649321" y="3238667"/>
            <a:ext cx="244514" cy="260947"/>
          </a:xfrm>
          <a:prstGeom prst="rect">
            <a:avLst/>
          </a:prstGeom>
          <a:solidFill>
            <a:srgbClr val="021B79"/>
          </a:solidFill>
        </p:spPr>
      </p:sp>
      <p:sp>
        <p:nvSpPr>
          <p:cNvPr name="AutoShape 20" id="20"/>
          <p:cNvSpPr/>
          <p:nvPr/>
        </p:nvSpPr>
        <p:spPr>
          <a:xfrm rot="0">
            <a:off x="10649321" y="4609945"/>
            <a:ext cx="244514" cy="260947"/>
          </a:xfrm>
          <a:prstGeom prst="rect">
            <a:avLst/>
          </a:prstGeom>
          <a:solidFill>
            <a:srgbClr val="021B79"/>
          </a:solidFill>
        </p:spPr>
      </p:sp>
      <p:sp>
        <p:nvSpPr>
          <p:cNvPr name="AutoShape 21" id="21"/>
          <p:cNvSpPr/>
          <p:nvPr/>
        </p:nvSpPr>
        <p:spPr>
          <a:xfrm rot="0">
            <a:off x="10649321" y="5981223"/>
            <a:ext cx="244514" cy="260947"/>
          </a:xfrm>
          <a:prstGeom prst="rect">
            <a:avLst/>
          </a:prstGeom>
          <a:solidFill>
            <a:srgbClr val="021B79">
              <a:alpha val="19608"/>
            </a:srgbClr>
          </a:solidFill>
        </p:spPr>
      </p:sp>
      <p:sp>
        <p:nvSpPr>
          <p:cNvPr name="AutoShape 22" id="22"/>
          <p:cNvSpPr/>
          <p:nvPr/>
        </p:nvSpPr>
        <p:spPr>
          <a:xfrm rot="0">
            <a:off x="10649321" y="7352501"/>
            <a:ext cx="244514" cy="260947"/>
          </a:xfrm>
          <a:prstGeom prst="rect">
            <a:avLst/>
          </a:prstGeom>
          <a:solidFill>
            <a:srgbClr val="021B79">
              <a:alpha val="19608"/>
            </a:srgbClr>
          </a:solidFill>
        </p:spPr>
      </p:sp>
      <p:grpSp>
        <p:nvGrpSpPr>
          <p:cNvPr name="Group 23" id="23"/>
          <p:cNvGrpSpPr/>
          <p:nvPr/>
        </p:nvGrpSpPr>
        <p:grpSpPr>
          <a:xfrm rot="0">
            <a:off x="11403935" y="3092389"/>
            <a:ext cx="4897910" cy="545389"/>
            <a:chOff x="0" y="0"/>
            <a:chExt cx="6530546" cy="72718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786382" cy="793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6"/>
                </a:lnSpc>
              </a:pPr>
              <a:r>
                <a:rPr lang="en-US" sz="3605" spc="-108">
                  <a:solidFill>
                    <a:srgbClr val="000000"/>
                  </a:solidFill>
                  <a:latin typeface="Poppins Bold"/>
                </a:rPr>
                <a:t>01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29380" y="91475"/>
              <a:ext cx="5501167" cy="507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6"/>
                </a:lnSpc>
              </a:pPr>
              <a:r>
                <a:rPr lang="en-US" sz="2281">
                  <a:solidFill>
                    <a:srgbClr val="000000"/>
                  </a:solidFill>
                  <a:latin typeface="Poppins Bold"/>
                </a:rPr>
                <a:t>Sơ đồ ERD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403935" y="4463667"/>
            <a:ext cx="4897910" cy="545389"/>
            <a:chOff x="0" y="0"/>
            <a:chExt cx="6530546" cy="72718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66675"/>
              <a:ext cx="786382" cy="793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6"/>
                </a:lnSpc>
              </a:pPr>
              <a:r>
                <a:rPr lang="en-US" sz="3605" spc="-108">
                  <a:solidFill>
                    <a:srgbClr val="000000"/>
                  </a:solidFill>
                  <a:latin typeface="Poppins Bold"/>
                </a:rPr>
                <a:t>02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29380" y="91475"/>
              <a:ext cx="5501167" cy="507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6"/>
                </a:lnSpc>
              </a:pPr>
              <a:r>
                <a:rPr lang="en-US" sz="2281">
                  <a:solidFill>
                    <a:srgbClr val="000000"/>
                  </a:solidFill>
                  <a:latin typeface="Poppins Bold"/>
                </a:rPr>
                <a:t>Sơ đồ Usecase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03935" y="5834944"/>
            <a:ext cx="4897910" cy="545389"/>
            <a:chOff x="0" y="0"/>
            <a:chExt cx="6530546" cy="72718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66675"/>
              <a:ext cx="786382" cy="793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6"/>
                </a:lnSpc>
              </a:pPr>
              <a:r>
                <a:rPr lang="en-US" sz="3605" spc="-108">
                  <a:solidFill>
                    <a:srgbClr val="000000"/>
                  </a:solidFill>
                  <a:latin typeface="Poppins Bold"/>
                </a:rPr>
                <a:t>03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029380" y="91475"/>
              <a:ext cx="5501167" cy="507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6"/>
                </a:lnSpc>
              </a:pPr>
              <a:r>
                <a:rPr lang="en-US" sz="2281">
                  <a:solidFill>
                    <a:srgbClr val="000000"/>
                  </a:solidFill>
                  <a:latin typeface="Poppins Bold"/>
                </a:rPr>
                <a:t>Sơ đồ Activity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403935" y="7206222"/>
            <a:ext cx="4897910" cy="545389"/>
            <a:chOff x="0" y="0"/>
            <a:chExt cx="6530546" cy="727186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66675"/>
              <a:ext cx="786382" cy="793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6"/>
                </a:lnSpc>
              </a:pPr>
              <a:r>
                <a:rPr lang="en-US" sz="3605" spc="-108">
                  <a:solidFill>
                    <a:srgbClr val="000000"/>
                  </a:solidFill>
                  <a:latin typeface="Poppins Bold"/>
                </a:rPr>
                <a:t>04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029380" y="91475"/>
              <a:ext cx="5501167" cy="507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6"/>
                </a:lnSpc>
              </a:pPr>
              <a:r>
                <a:rPr lang="en-US" sz="2281">
                  <a:solidFill>
                    <a:srgbClr val="000000"/>
                  </a:solidFill>
                  <a:latin typeface="Poppins Bold"/>
                </a:rPr>
                <a:t>Sơ đồ công nghệ hệ thống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3520884" y="407309"/>
            <a:ext cx="2330135" cy="791506"/>
          </a:xfrm>
          <a:custGeom>
            <a:avLst/>
            <a:gdLst/>
            <a:ahLst/>
            <a:cxnLst/>
            <a:rect r="r" b="b" t="t" l="l"/>
            <a:pathLst>
              <a:path h="791506" w="2330135">
                <a:moveTo>
                  <a:pt x="0" y="0"/>
                </a:moveTo>
                <a:lnTo>
                  <a:pt x="2330135" y="0"/>
                </a:lnTo>
                <a:lnTo>
                  <a:pt x="2330135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906131" y="407309"/>
            <a:ext cx="2123361" cy="791506"/>
          </a:xfrm>
          <a:custGeom>
            <a:avLst/>
            <a:gdLst/>
            <a:ahLst/>
            <a:cxnLst/>
            <a:rect r="r" b="b" t="t" l="l"/>
            <a:pathLst>
              <a:path h="791506" w="2123361">
                <a:moveTo>
                  <a:pt x="0" y="0"/>
                </a:moveTo>
                <a:lnTo>
                  <a:pt x="2123361" y="0"/>
                </a:lnTo>
                <a:lnTo>
                  <a:pt x="2123361" y="791506"/>
                </a:lnTo>
                <a:lnTo>
                  <a:pt x="0" y="79150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575" t="-120634" r="-15585" b="-11513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DAGCQVtjtQQ</dc:identifier>
  <dcterms:modified xsi:type="dcterms:W3CDTF">2011-08-01T06:04:30Z</dcterms:modified>
  <cp:revision>1</cp:revision>
  <dc:title>XÂY DỰNG WEBSITE</dc:title>
</cp:coreProperties>
</file>